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13092" y="3810000"/>
            <a:ext cx="4979035" cy="91440"/>
          </a:xfrm>
          <a:custGeom>
            <a:avLst/>
            <a:gdLst/>
            <a:ahLst/>
            <a:cxnLst/>
            <a:rect l="l" t="t" r="r" b="b"/>
            <a:pathLst>
              <a:path w="4979034" h="91439">
                <a:moveTo>
                  <a:pt x="4978908" y="0"/>
                </a:moveTo>
                <a:lnTo>
                  <a:pt x="0" y="0"/>
                </a:lnTo>
                <a:lnTo>
                  <a:pt x="0" y="91439"/>
                </a:lnTo>
                <a:lnTo>
                  <a:pt x="4978908" y="91439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213092" y="3896867"/>
            <a:ext cx="4979035" cy="192405"/>
          </a:xfrm>
          <a:custGeom>
            <a:avLst/>
            <a:gdLst/>
            <a:ahLst/>
            <a:cxnLst/>
            <a:rect l="l" t="t" r="r" b="b"/>
            <a:pathLst>
              <a:path w="4979034" h="192404">
                <a:moveTo>
                  <a:pt x="4978908" y="0"/>
                </a:moveTo>
                <a:lnTo>
                  <a:pt x="0" y="0"/>
                </a:lnTo>
                <a:lnTo>
                  <a:pt x="0" y="192023"/>
                </a:lnTo>
                <a:lnTo>
                  <a:pt x="4978908" y="19202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213092" y="4114800"/>
            <a:ext cx="4979035" cy="9525"/>
          </a:xfrm>
          <a:custGeom>
            <a:avLst/>
            <a:gdLst/>
            <a:ahLst/>
            <a:cxnLst/>
            <a:rect l="l" t="t" r="r" b="b"/>
            <a:pathLst>
              <a:path w="4979034" h="9525">
                <a:moveTo>
                  <a:pt x="4978908" y="0"/>
                </a:moveTo>
                <a:lnTo>
                  <a:pt x="0" y="0"/>
                </a:lnTo>
                <a:lnTo>
                  <a:pt x="0" y="9143"/>
                </a:lnTo>
                <a:lnTo>
                  <a:pt x="4978908" y="914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13092" y="4165091"/>
            <a:ext cx="2621280" cy="18415"/>
          </a:xfrm>
          <a:custGeom>
            <a:avLst/>
            <a:gdLst/>
            <a:ahLst/>
            <a:cxnLst/>
            <a:rect l="l" t="t" r="r" b="b"/>
            <a:pathLst>
              <a:path w="2621279" h="18414">
                <a:moveTo>
                  <a:pt x="2621279" y="0"/>
                </a:moveTo>
                <a:lnTo>
                  <a:pt x="0" y="0"/>
                </a:lnTo>
                <a:lnTo>
                  <a:pt x="0" y="18287"/>
                </a:lnTo>
                <a:lnTo>
                  <a:pt x="2621279" y="18287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213092" y="4200144"/>
            <a:ext cx="2621280" cy="9525"/>
          </a:xfrm>
          <a:custGeom>
            <a:avLst/>
            <a:gdLst/>
            <a:ahLst/>
            <a:cxnLst/>
            <a:rect l="l" t="t" r="r" b="b"/>
            <a:pathLst>
              <a:path w="2621279" h="9525">
                <a:moveTo>
                  <a:pt x="2621279" y="0"/>
                </a:moveTo>
                <a:lnTo>
                  <a:pt x="0" y="0"/>
                </a:lnTo>
                <a:lnTo>
                  <a:pt x="0" y="9143"/>
                </a:lnTo>
                <a:lnTo>
                  <a:pt x="2621279" y="9143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213092" y="3962400"/>
            <a:ext cx="4756785" cy="135890"/>
          </a:xfrm>
          <a:custGeom>
            <a:avLst/>
            <a:gdLst/>
            <a:ahLst/>
            <a:cxnLst/>
            <a:rect l="l" t="t" r="r" b="b"/>
            <a:pathLst>
              <a:path w="4756784" h="135889">
                <a:moveTo>
                  <a:pt x="4084320" y="2044"/>
                </a:moveTo>
                <a:lnTo>
                  <a:pt x="4082275" y="0"/>
                </a:lnTo>
                <a:lnTo>
                  <a:pt x="2044" y="0"/>
                </a:lnTo>
                <a:lnTo>
                  <a:pt x="0" y="2044"/>
                </a:lnTo>
                <a:lnTo>
                  <a:pt x="0" y="4572"/>
                </a:lnTo>
                <a:lnTo>
                  <a:pt x="0" y="25387"/>
                </a:lnTo>
                <a:lnTo>
                  <a:pt x="2044" y="27432"/>
                </a:lnTo>
                <a:lnTo>
                  <a:pt x="4082275" y="27432"/>
                </a:lnTo>
                <a:lnTo>
                  <a:pt x="4084320" y="25387"/>
                </a:lnTo>
                <a:lnTo>
                  <a:pt x="4084320" y="2044"/>
                </a:lnTo>
                <a:close/>
              </a:path>
              <a:path w="4756784" h="135889">
                <a:moveTo>
                  <a:pt x="4756404" y="101803"/>
                </a:moveTo>
                <a:lnTo>
                  <a:pt x="4753673" y="99072"/>
                </a:lnTo>
                <a:lnTo>
                  <a:pt x="2625534" y="99072"/>
                </a:lnTo>
                <a:lnTo>
                  <a:pt x="2622804" y="101803"/>
                </a:lnTo>
                <a:lnTo>
                  <a:pt x="2622804" y="105168"/>
                </a:lnTo>
                <a:lnTo>
                  <a:pt x="2622804" y="132918"/>
                </a:lnTo>
                <a:lnTo>
                  <a:pt x="2625534" y="135648"/>
                </a:lnTo>
                <a:lnTo>
                  <a:pt x="4753673" y="135648"/>
                </a:lnTo>
                <a:lnTo>
                  <a:pt x="4756404" y="132918"/>
                </a:lnTo>
                <a:lnTo>
                  <a:pt x="4756404" y="101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816096"/>
            <a:ext cx="12192000" cy="78105"/>
          </a:xfrm>
          <a:custGeom>
            <a:avLst/>
            <a:gdLst/>
            <a:ahLst/>
            <a:cxnLst/>
            <a:rect l="l" t="t" r="r" b="b"/>
            <a:pathLst>
              <a:path w="12192000" h="78104">
                <a:moveTo>
                  <a:pt x="0" y="77723"/>
                </a:moveTo>
                <a:lnTo>
                  <a:pt x="12192000" y="77723"/>
                </a:lnTo>
                <a:lnTo>
                  <a:pt x="12192000" y="0"/>
                </a:lnTo>
                <a:lnTo>
                  <a:pt x="0" y="0"/>
                </a:lnTo>
                <a:lnTo>
                  <a:pt x="0" y="7772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3701795"/>
            <a:ext cx="12192000" cy="189230"/>
          </a:xfrm>
          <a:custGeom>
            <a:avLst/>
            <a:gdLst/>
            <a:ahLst/>
            <a:cxnLst/>
            <a:rect l="l" t="t" r="r" b="b"/>
            <a:pathLst>
              <a:path w="12192000" h="189229">
                <a:moveTo>
                  <a:pt x="12192000" y="0"/>
                </a:moveTo>
                <a:lnTo>
                  <a:pt x="8552688" y="0"/>
                </a:lnTo>
                <a:lnTo>
                  <a:pt x="0" y="0"/>
                </a:lnTo>
                <a:lnTo>
                  <a:pt x="0" y="114300"/>
                </a:lnTo>
                <a:lnTo>
                  <a:pt x="8552688" y="114300"/>
                </a:lnTo>
                <a:lnTo>
                  <a:pt x="8552688" y="188976"/>
                </a:lnTo>
                <a:lnTo>
                  <a:pt x="12192000" y="188976"/>
                </a:lnTo>
                <a:lnTo>
                  <a:pt x="12192000" y="1143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0"/>
            <a:ext cx="12192000" cy="3702050"/>
          </a:xfrm>
          <a:custGeom>
            <a:avLst/>
            <a:gdLst/>
            <a:ahLst/>
            <a:cxnLst/>
            <a:rect l="l" t="t" r="r" b="b"/>
            <a:pathLst>
              <a:path w="12192000" h="3702050">
                <a:moveTo>
                  <a:pt x="12192000" y="0"/>
                </a:moveTo>
                <a:lnTo>
                  <a:pt x="0" y="0"/>
                </a:lnTo>
                <a:lnTo>
                  <a:pt x="0" y="3701796"/>
                </a:lnTo>
                <a:lnTo>
                  <a:pt x="12192000" y="37017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1024" y="3106356"/>
            <a:ext cx="11029950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13092" y="3810000"/>
            <a:ext cx="4979035" cy="91440"/>
          </a:xfrm>
          <a:custGeom>
            <a:avLst/>
            <a:gdLst/>
            <a:ahLst/>
            <a:cxnLst/>
            <a:rect l="l" t="t" r="r" b="b"/>
            <a:pathLst>
              <a:path w="4979034" h="91439">
                <a:moveTo>
                  <a:pt x="4978908" y="0"/>
                </a:moveTo>
                <a:lnTo>
                  <a:pt x="0" y="0"/>
                </a:lnTo>
                <a:lnTo>
                  <a:pt x="0" y="91439"/>
                </a:lnTo>
                <a:lnTo>
                  <a:pt x="4978908" y="91439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213092" y="3896867"/>
            <a:ext cx="4979035" cy="192405"/>
          </a:xfrm>
          <a:custGeom>
            <a:avLst/>
            <a:gdLst/>
            <a:ahLst/>
            <a:cxnLst/>
            <a:rect l="l" t="t" r="r" b="b"/>
            <a:pathLst>
              <a:path w="4979034" h="192404">
                <a:moveTo>
                  <a:pt x="4978908" y="0"/>
                </a:moveTo>
                <a:lnTo>
                  <a:pt x="0" y="0"/>
                </a:lnTo>
                <a:lnTo>
                  <a:pt x="0" y="192023"/>
                </a:lnTo>
                <a:lnTo>
                  <a:pt x="4978908" y="19202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213092" y="4114800"/>
            <a:ext cx="4979035" cy="9525"/>
          </a:xfrm>
          <a:custGeom>
            <a:avLst/>
            <a:gdLst/>
            <a:ahLst/>
            <a:cxnLst/>
            <a:rect l="l" t="t" r="r" b="b"/>
            <a:pathLst>
              <a:path w="4979034" h="9525">
                <a:moveTo>
                  <a:pt x="4978908" y="0"/>
                </a:moveTo>
                <a:lnTo>
                  <a:pt x="0" y="0"/>
                </a:lnTo>
                <a:lnTo>
                  <a:pt x="0" y="9143"/>
                </a:lnTo>
                <a:lnTo>
                  <a:pt x="4978908" y="914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13092" y="4165091"/>
            <a:ext cx="2621280" cy="18415"/>
          </a:xfrm>
          <a:custGeom>
            <a:avLst/>
            <a:gdLst/>
            <a:ahLst/>
            <a:cxnLst/>
            <a:rect l="l" t="t" r="r" b="b"/>
            <a:pathLst>
              <a:path w="2621279" h="18414">
                <a:moveTo>
                  <a:pt x="2621279" y="0"/>
                </a:moveTo>
                <a:lnTo>
                  <a:pt x="0" y="0"/>
                </a:lnTo>
                <a:lnTo>
                  <a:pt x="0" y="18287"/>
                </a:lnTo>
                <a:lnTo>
                  <a:pt x="2621279" y="18287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213092" y="4200144"/>
            <a:ext cx="2621280" cy="9525"/>
          </a:xfrm>
          <a:custGeom>
            <a:avLst/>
            <a:gdLst/>
            <a:ahLst/>
            <a:cxnLst/>
            <a:rect l="l" t="t" r="r" b="b"/>
            <a:pathLst>
              <a:path w="2621279" h="9525">
                <a:moveTo>
                  <a:pt x="2621279" y="0"/>
                </a:moveTo>
                <a:lnTo>
                  <a:pt x="0" y="0"/>
                </a:lnTo>
                <a:lnTo>
                  <a:pt x="0" y="9143"/>
                </a:lnTo>
                <a:lnTo>
                  <a:pt x="2621279" y="9143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213092" y="3962400"/>
            <a:ext cx="4756785" cy="135890"/>
          </a:xfrm>
          <a:custGeom>
            <a:avLst/>
            <a:gdLst/>
            <a:ahLst/>
            <a:cxnLst/>
            <a:rect l="l" t="t" r="r" b="b"/>
            <a:pathLst>
              <a:path w="4756784" h="135889">
                <a:moveTo>
                  <a:pt x="4084320" y="2044"/>
                </a:moveTo>
                <a:lnTo>
                  <a:pt x="4082275" y="0"/>
                </a:lnTo>
                <a:lnTo>
                  <a:pt x="2044" y="0"/>
                </a:lnTo>
                <a:lnTo>
                  <a:pt x="0" y="2044"/>
                </a:lnTo>
                <a:lnTo>
                  <a:pt x="0" y="4572"/>
                </a:lnTo>
                <a:lnTo>
                  <a:pt x="0" y="25387"/>
                </a:lnTo>
                <a:lnTo>
                  <a:pt x="2044" y="27432"/>
                </a:lnTo>
                <a:lnTo>
                  <a:pt x="4082275" y="27432"/>
                </a:lnTo>
                <a:lnTo>
                  <a:pt x="4084320" y="25387"/>
                </a:lnTo>
                <a:lnTo>
                  <a:pt x="4084320" y="2044"/>
                </a:lnTo>
                <a:close/>
              </a:path>
              <a:path w="4756784" h="135889">
                <a:moveTo>
                  <a:pt x="4756404" y="101803"/>
                </a:moveTo>
                <a:lnTo>
                  <a:pt x="4753673" y="99072"/>
                </a:lnTo>
                <a:lnTo>
                  <a:pt x="2625534" y="99072"/>
                </a:lnTo>
                <a:lnTo>
                  <a:pt x="2622804" y="101803"/>
                </a:lnTo>
                <a:lnTo>
                  <a:pt x="2622804" y="105168"/>
                </a:lnTo>
                <a:lnTo>
                  <a:pt x="2622804" y="132918"/>
                </a:lnTo>
                <a:lnTo>
                  <a:pt x="2625534" y="135648"/>
                </a:lnTo>
                <a:lnTo>
                  <a:pt x="4753673" y="135648"/>
                </a:lnTo>
                <a:lnTo>
                  <a:pt x="4756404" y="132918"/>
                </a:lnTo>
                <a:lnTo>
                  <a:pt x="4756404" y="101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816096"/>
            <a:ext cx="12192000" cy="78105"/>
          </a:xfrm>
          <a:custGeom>
            <a:avLst/>
            <a:gdLst/>
            <a:ahLst/>
            <a:cxnLst/>
            <a:rect l="l" t="t" r="r" b="b"/>
            <a:pathLst>
              <a:path w="12192000" h="78104">
                <a:moveTo>
                  <a:pt x="0" y="77723"/>
                </a:moveTo>
                <a:lnTo>
                  <a:pt x="12192000" y="77723"/>
                </a:lnTo>
                <a:lnTo>
                  <a:pt x="12192000" y="0"/>
                </a:lnTo>
                <a:lnTo>
                  <a:pt x="0" y="0"/>
                </a:lnTo>
                <a:lnTo>
                  <a:pt x="0" y="7772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3701795"/>
            <a:ext cx="12192000" cy="189230"/>
          </a:xfrm>
          <a:custGeom>
            <a:avLst/>
            <a:gdLst/>
            <a:ahLst/>
            <a:cxnLst/>
            <a:rect l="l" t="t" r="r" b="b"/>
            <a:pathLst>
              <a:path w="12192000" h="189229">
                <a:moveTo>
                  <a:pt x="12192000" y="0"/>
                </a:moveTo>
                <a:lnTo>
                  <a:pt x="8552688" y="0"/>
                </a:lnTo>
                <a:lnTo>
                  <a:pt x="0" y="0"/>
                </a:lnTo>
                <a:lnTo>
                  <a:pt x="0" y="114300"/>
                </a:lnTo>
                <a:lnTo>
                  <a:pt x="8552688" y="114300"/>
                </a:lnTo>
                <a:lnTo>
                  <a:pt x="8552688" y="188976"/>
                </a:lnTo>
                <a:lnTo>
                  <a:pt x="12192000" y="188976"/>
                </a:lnTo>
                <a:lnTo>
                  <a:pt x="12192000" y="1143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0"/>
            <a:ext cx="12192000" cy="3702050"/>
          </a:xfrm>
          <a:custGeom>
            <a:avLst/>
            <a:gdLst/>
            <a:ahLst/>
            <a:cxnLst/>
            <a:rect l="l" t="t" r="r" b="b"/>
            <a:pathLst>
              <a:path w="12192000" h="3702050">
                <a:moveTo>
                  <a:pt x="12192000" y="0"/>
                </a:moveTo>
                <a:lnTo>
                  <a:pt x="0" y="0"/>
                </a:lnTo>
                <a:lnTo>
                  <a:pt x="0" y="3701796"/>
                </a:lnTo>
                <a:lnTo>
                  <a:pt x="12192000" y="37017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13092" y="3810000"/>
            <a:ext cx="4979035" cy="91440"/>
          </a:xfrm>
          <a:custGeom>
            <a:avLst/>
            <a:gdLst/>
            <a:ahLst/>
            <a:cxnLst/>
            <a:rect l="l" t="t" r="r" b="b"/>
            <a:pathLst>
              <a:path w="4979034" h="91439">
                <a:moveTo>
                  <a:pt x="4978908" y="0"/>
                </a:moveTo>
                <a:lnTo>
                  <a:pt x="0" y="0"/>
                </a:lnTo>
                <a:lnTo>
                  <a:pt x="0" y="91439"/>
                </a:lnTo>
                <a:lnTo>
                  <a:pt x="4978908" y="91439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213092" y="3896867"/>
            <a:ext cx="4979035" cy="192405"/>
          </a:xfrm>
          <a:custGeom>
            <a:avLst/>
            <a:gdLst/>
            <a:ahLst/>
            <a:cxnLst/>
            <a:rect l="l" t="t" r="r" b="b"/>
            <a:pathLst>
              <a:path w="4979034" h="192404">
                <a:moveTo>
                  <a:pt x="4978908" y="0"/>
                </a:moveTo>
                <a:lnTo>
                  <a:pt x="0" y="0"/>
                </a:lnTo>
                <a:lnTo>
                  <a:pt x="0" y="192023"/>
                </a:lnTo>
                <a:lnTo>
                  <a:pt x="4978908" y="19202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213092" y="4114800"/>
            <a:ext cx="4979035" cy="9525"/>
          </a:xfrm>
          <a:custGeom>
            <a:avLst/>
            <a:gdLst/>
            <a:ahLst/>
            <a:cxnLst/>
            <a:rect l="l" t="t" r="r" b="b"/>
            <a:pathLst>
              <a:path w="4979034" h="9525">
                <a:moveTo>
                  <a:pt x="4978908" y="0"/>
                </a:moveTo>
                <a:lnTo>
                  <a:pt x="0" y="0"/>
                </a:lnTo>
                <a:lnTo>
                  <a:pt x="0" y="9143"/>
                </a:lnTo>
                <a:lnTo>
                  <a:pt x="4978908" y="914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13092" y="4165091"/>
            <a:ext cx="2621280" cy="18415"/>
          </a:xfrm>
          <a:custGeom>
            <a:avLst/>
            <a:gdLst/>
            <a:ahLst/>
            <a:cxnLst/>
            <a:rect l="l" t="t" r="r" b="b"/>
            <a:pathLst>
              <a:path w="2621279" h="18414">
                <a:moveTo>
                  <a:pt x="2621279" y="0"/>
                </a:moveTo>
                <a:lnTo>
                  <a:pt x="0" y="0"/>
                </a:lnTo>
                <a:lnTo>
                  <a:pt x="0" y="18287"/>
                </a:lnTo>
                <a:lnTo>
                  <a:pt x="2621279" y="18287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213092" y="4200144"/>
            <a:ext cx="2621280" cy="9525"/>
          </a:xfrm>
          <a:custGeom>
            <a:avLst/>
            <a:gdLst/>
            <a:ahLst/>
            <a:cxnLst/>
            <a:rect l="l" t="t" r="r" b="b"/>
            <a:pathLst>
              <a:path w="2621279" h="9525">
                <a:moveTo>
                  <a:pt x="2621279" y="0"/>
                </a:moveTo>
                <a:lnTo>
                  <a:pt x="0" y="0"/>
                </a:lnTo>
                <a:lnTo>
                  <a:pt x="0" y="9143"/>
                </a:lnTo>
                <a:lnTo>
                  <a:pt x="2621279" y="9143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213092" y="3962400"/>
            <a:ext cx="4756785" cy="135890"/>
          </a:xfrm>
          <a:custGeom>
            <a:avLst/>
            <a:gdLst/>
            <a:ahLst/>
            <a:cxnLst/>
            <a:rect l="l" t="t" r="r" b="b"/>
            <a:pathLst>
              <a:path w="4756784" h="135889">
                <a:moveTo>
                  <a:pt x="4084320" y="2044"/>
                </a:moveTo>
                <a:lnTo>
                  <a:pt x="4082275" y="0"/>
                </a:lnTo>
                <a:lnTo>
                  <a:pt x="2044" y="0"/>
                </a:lnTo>
                <a:lnTo>
                  <a:pt x="0" y="2044"/>
                </a:lnTo>
                <a:lnTo>
                  <a:pt x="0" y="4572"/>
                </a:lnTo>
                <a:lnTo>
                  <a:pt x="0" y="25387"/>
                </a:lnTo>
                <a:lnTo>
                  <a:pt x="2044" y="27432"/>
                </a:lnTo>
                <a:lnTo>
                  <a:pt x="4082275" y="27432"/>
                </a:lnTo>
                <a:lnTo>
                  <a:pt x="4084320" y="25387"/>
                </a:lnTo>
                <a:lnTo>
                  <a:pt x="4084320" y="2044"/>
                </a:lnTo>
                <a:close/>
              </a:path>
              <a:path w="4756784" h="135889">
                <a:moveTo>
                  <a:pt x="4756404" y="101803"/>
                </a:moveTo>
                <a:lnTo>
                  <a:pt x="4753673" y="99072"/>
                </a:lnTo>
                <a:lnTo>
                  <a:pt x="2625534" y="99072"/>
                </a:lnTo>
                <a:lnTo>
                  <a:pt x="2622804" y="101803"/>
                </a:lnTo>
                <a:lnTo>
                  <a:pt x="2622804" y="105168"/>
                </a:lnTo>
                <a:lnTo>
                  <a:pt x="2622804" y="132918"/>
                </a:lnTo>
                <a:lnTo>
                  <a:pt x="2625534" y="135648"/>
                </a:lnTo>
                <a:lnTo>
                  <a:pt x="4753673" y="135648"/>
                </a:lnTo>
                <a:lnTo>
                  <a:pt x="4756404" y="132918"/>
                </a:lnTo>
                <a:lnTo>
                  <a:pt x="4756404" y="101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816096"/>
            <a:ext cx="12192000" cy="78105"/>
          </a:xfrm>
          <a:custGeom>
            <a:avLst/>
            <a:gdLst/>
            <a:ahLst/>
            <a:cxnLst/>
            <a:rect l="l" t="t" r="r" b="b"/>
            <a:pathLst>
              <a:path w="12192000" h="78104">
                <a:moveTo>
                  <a:pt x="0" y="77723"/>
                </a:moveTo>
                <a:lnTo>
                  <a:pt x="12192000" y="77723"/>
                </a:lnTo>
                <a:lnTo>
                  <a:pt x="12192000" y="0"/>
                </a:lnTo>
                <a:lnTo>
                  <a:pt x="0" y="0"/>
                </a:lnTo>
                <a:lnTo>
                  <a:pt x="0" y="7772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3701795"/>
            <a:ext cx="12192000" cy="189230"/>
          </a:xfrm>
          <a:custGeom>
            <a:avLst/>
            <a:gdLst/>
            <a:ahLst/>
            <a:cxnLst/>
            <a:rect l="l" t="t" r="r" b="b"/>
            <a:pathLst>
              <a:path w="12192000" h="189229">
                <a:moveTo>
                  <a:pt x="12192000" y="0"/>
                </a:moveTo>
                <a:lnTo>
                  <a:pt x="8552688" y="0"/>
                </a:lnTo>
                <a:lnTo>
                  <a:pt x="0" y="0"/>
                </a:lnTo>
                <a:lnTo>
                  <a:pt x="0" y="114300"/>
                </a:lnTo>
                <a:lnTo>
                  <a:pt x="8552688" y="114300"/>
                </a:lnTo>
                <a:lnTo>
                  <a:pt x="8552688" y="188976"/>
                </a:lnTo>
                <a:lnTo>
                  <a:pt x="12192000" y="188976"/>
                </a:lnTo>
                <a:lnTo>
                  <a:pt x="12192000" y="1143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0"/>
            <a:ext cx="12192000" cy="3702050"/>
          </a:xfrm>
          <a:custGeom>
            <a:avLst/>
            <a:gdLst/>
            <a:ahLst/>
            <a:cxnLst/>
            <a:rect l="l" t="t" r="r" b="b"/>
            <a:pathLst>
              <a:path w="12192000" h="3702050">
                <a:moveTo>
                  <a:pt x="12192000" y="0"/>
                </a:moveTo>
                <a:lnTo>
                  <a:pt x="0" y="0"/>
                </a:lnTo>
                <a:lnTo>
                  <a:pt x="0" y="3701796"/>
                </a:lnTo>
                <a:lnTo>
                  <a:pt x="12192000" y="37017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311150"/>
          </a:xfrm>
          <a:custGeom>
            <a:avLst/>
            <a:gdLst/>
            <a:ahLst/>
            <a:cxnLst/>
            <a:rect l="l" t="t" r="r" b="b"/>
            <a:pathLst>
              <a:path w="12192000" h="311150">
                <a:moveTo>
                  <a:pt x="12192000" y="0"/>
                </a:moveTo>
                <a:lnTo>
                  <a:pt x="0" y="0"/>
                </a:lnTo>
                <a:lnTo>
                  <a:pt x="0" y="310896"/>
                </a:lnTo>
                <a:lnTo>
                  <a:pt x="12192000" y="3108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307847"/>
            <a:ext cx="12192000" cy="143510"/>
          </a:xfrm>
          <a:custGeom>
            <a:avLst/>
            <a:gdLst/>
            <a:ahLst/>
            <a:cxnLst/>
            <a:rect l="l" t="t" r="r" b="b"/>
            <a:pathLst>
              <a:path w="12192000" h="143509">
                <a:moveTo>
                  <a:pt x="12192000" y="0"/>
                </a:moveTo>
                <a:lnTo>
                  <a:pt x="0" y="0"/>
                </a:lnTo>
                <a:lnTo>
                  <a:pt x="0" y="91440"/>
                </a:lnTo>
                <a:lnTo>
                  <a:pt x="7213092" y="91440"/>
                </a:lnTo>
                <a:lnTo>
                  <a:pt x="7213092" y="143256"/>
                </a:lnTo>
                <a:lnTo>
                  <a:pt x="12192000" y="143256"/>
                </a:lnTo>
                <a:lnTo>
                  <a:pt x="12192000" y="91440"/>
                </a:lnTo>
                <a:lnTo>
                  <a:pt x="12192000" y="51816"/>
                </a:lnTo>
                <a:lnTo>
                  <a:pt x="1219200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13092" y="440436"/>
            <a:ext cx="4979035" cy="180340"/>
          </a:xfrm>
          <a:custGeom>
            <a:avLst/>
            <a:gdLst/>
            <a:ahLst/>
            <a:cxnLst/>
            <a:rect l="l" t="t" r="r" b="b"/>
            <a:pathLst>
              <a:path w="4979034" h="180340">
                <a:moveTo>
                  <a:pt x="4978908" y="0"/>
                </a:moveTo>
                <a:lnTo>
                  <a:pt x="0" y="0"/>
                </a:lnTo>
                <a:lnTo>
                  <a:pt x="0" y="179832"/>
                </a:lnTo>
                <a:lnTo>
                  <a:pt x="4978908" y="179832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210044" y="496823"/>
            <a:ext cx="4754880" cy="128270"/>
          </a:xfrm>
          <a:custGeom>
            <a:avLst/>
            <a:gdLst/>
            <a:ahLst/>
            <a:cxnLst/>
            <a:rect l="l" t="t" r="r" b="b"/>
            <a:pathLst>
              <a:path w="4754880" h="128270">
                <a:moveTo>
                  <a:pt x="4084320" y="2044"/>
                </a:moveTo>
                <a:lnTo>
                  <a:pt x="4082275" y="0"/>
                </a:lnTo>
                <a:lnTo>
                  <a:pt x="2044" y="0"/>
                </a:lnTo>
                <a:lnTo>
                  <a:pt x="0" y="2044"/>
                </a:lnTo>
                <a:lnTo>
                  <a:pt x="0" y="4572"/>
                </a:lnTo>
                <a:lnTo>
                  <a:pt x="0" y="25387"/>
                </a:lnTo>
                <a:lnTo>
                  <a:pt x="2044" y="27432"/>
                </a:lnTo>
                <a:lnTo>
                  <a:pt x="4082275" y="27432"/>
                </a:lnTo>
                <a:lnTo>
                  <a:pt x="4084320" y="25387"/>
                </a:lnTo>
                <a:lnTo>
                  <a:pt x="4084320" y="2044"/>
                </a:lnTo>
                <a:close/>
              </a:path>
              <a:path w="4754880" h="128270">
                <a:moveTo>
                  <a:pt x="4754880" y="94183"/>
                </a:moveTo>
                <a:lnTo>
                  <a:pt x="4752149" y="91452"/>
                </a:lnTo>
                <a:lnTo>
                  <a:pt x="2624010" y="91452"/>
                </a:lnTo>
                <a:lnTo>
                  <a:pt x="2621280" y="94183"/>
                </a:lnTo>
                <a:lnTo>
                  <a:pt x="2621280" y="97548"/>
                </a:lnTo>
                <a:lnTo>
                  <a:pt x="2621280" y="125298"/>
                </a:lnTo>
                <a:lnTo>
                  <a:pt x="2624010" y="128028"/>
                </a:lnTo>
                <a:lnTo>
                  <a:pt x="4752149" y="128028"/>
                </a:lnTo>
                <a:lnTo>
                  <a:pt x="4754880" y="125298"/>
                </a:lnTo>
                <a:lnTo>
                  <a:pt x="4754880" y="941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2059412" y="0"/>
            <a:ext cx="131445" cy="620395"/>
          </a:xfrm>
          <a:custGeom>
            <a:avLst/>
            <a:gdLst/>
            <a:ahLst/>
            <a:cxnLst/>
            <a:rect l="l" t="t" r="r" b="b"/>
            <a:pathLst>
              <a:path w="131445" h="620395">
                <a:moveTo>
                  <a:pt x="36563" y="0"/>
                </a:moveTo>
                <a:lnTo>
                  <a:pt x="0" y="0"/>
                </a:lnTo>
                <a:lnTo>
                  <a:pt x="0" y="620268"/>
                </a:lnTo>
                <a:lnTo>
                  <a:pt x="36563" y="620268"/>
                </a:lnTo>
                <a:lnTo>
                  <a:pt x="36563" y="0"/>
                </a:lnTo>
                <a:close/>
              </a:path>
              <a:path w="131445" h="620395">
                <a:moveTo>
                  <a:pt x="131064" y="0"/>
                </a:moveTo>
                <a:lnTo>
                  <a:pt x="53340" y="0"/>
                </a:lnTo>
                <a:lnTo>
                  <a:pt x="53340" y="620268"/>
                </a:lnTo>
                <a:lnTo>
                  <a:pt x="131064" y="620268"/>
                </a:lnTo>
                <a:lnTo>
                  <a:pt x="131064" y="0"/>
                </a:lnTo>
                <a:close/>
              </a:path>
            </a:pathLst>
          </a:custGeom>
          <a:solidFill>
            <a:srgbClr val="FFFFFF">
              <a:alpha val="6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033504" y="0"/>
            <a:ext cx="12700" cy="620395"/>
          </a:xfrm>
          <a:custGeom>
            <a:avLst/>
            <a:gdLst/>
            <a:ahLst/>
            <a:cxnLst/>
            <a:rect l="l" t="t" r="r" b="b"/>
            <a:pathLst>
              <a:path w="12700" h="620395">
                <a:moveTo>
                  <a:pt x="12192" y="0"/>
                </a:moveTo>
                <a:lnTo>
                  <a:pt x="0" y="0"/>
                </a:lnTo>
                <a:lnTo>
                  <a:pt x="0" y="620267"/>
                </a:lnTo>
                <a:lnTo>
                  <a:pt x="12192" y="6202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1967971" y="0"/>
            <a:ext cx="36830" cy="620395"/>
          </a:xfrm>
          <a:custGeom>
            <a:avLst/>
            <a:gdLst/>
            <a:ahLst/>
            <a:cxnLst/>
            <a:rect l="l" t="t" r="r" b="b"/>
            <a:pathLst>
              <a:path w="36829" h="620395">
                <a:moveTo>
                  <a:pt x="36575" y="0"/>
                </a:moveTo>
                <a:lnTo>
                  <a:pt x="0" y="0"/>
                </a:lnTo>
                <a:lnTo>
                  <a:pt x="0" y="620267"/>
                </a:lnTo>
                <a:lnTo>
                  <a:pt x="36575" y="620267"/>
                </a:lnTo>
                <a:lnTo>
                  <a:pt x="36575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1887200" y="0"/>
            <a:ext cx="73660" cy="585470"/>
          </a:xfrm>
          <a:custGeom>
            <a:avLst/>
            <a:gdLst/>
            <a:ahLst/>
            <a:cxnLst/>
            <a:rect l="l" t="t" r="r" b="b"/>
            <a:pathLst>
              <a:path w="73659" h="585470">
                <a:moveTo>
                  <a:pt x="73151" y="0"/>
                </a:moveTo>
                <a:lnTo>
                  <a:pt x="0" y="0"/>
                </a:lnTo>
                <a:lnTo>
                  <a:pt x="0" y="585215"/>
                </a:lnTo>
                <a:lnTo>
                  <a:pt x="73151" y="585215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1830811" y="0"/>
            <a:ext cx="12700" cy="585470"/>
          </a:xfrm>
          <a:custGeom>
            <a:avLst/>
            <a:gdLst/>
            <a:ahLst/>
            <a:cxnLst/>
            <a:rect l="l" t="t" r="r" b="b"/>
            <a:pathLst>
              <a:path w="12700" h="585470">
                <a:moveTo>
                  <a:pt x="12179" y="0"/>
                </a:moveTo>
                <a:lnTo>
                  <a:pt x="0" y="0"/>
                </a:lnTo>
                <a:lnTo>
                  <a:pt x="0" y="585215"/>
                </a:lnTo>
                <a:lnTo>
                  <a:pt x="12179" y="585215"/>
                </a:lnTo>
                <a:lnTo>
                  <a:pt x="12179" y="0"/>
                </a:lnTo>
                <a:close/>
              </a:path>
            </a:pathLst>
          </a:custGeom>
          <a:solidFill>
            <a:srgbClr val="FFFFFF">
              <a:alpha val="3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1086103"/>
            <a:ext cx="10815319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8951" y="2220874"/>
            <a:ext cx="10674096" cy="3165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jpg"/><Relationship Id="rId5" Type="http://schemas.openxmlformats.org/officeDocument/2006/relationships/image" Target="../media/image58.png"/><Relationship Id="rId6" Type="http://schemas.openxmlformats.org/officeDocument/2006/relationships/image" Target="../media/image59.jpg"/><Relationship Id="rId7" Type="http://schemas.openxmlformats.org/officeDocument/2006/relationships/image" Target="../media/image60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9.jp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jpg"/><Relationship Id="rId6" Type="http://schemas.openxmlformats.org/officeDocument/2006/relationships/image" Target="../media/image59.jp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jpg"/><Relationship Id="rId6" Type="http://schemas.openxmlformats.org/officeDocument/2006/relationships/image" Target="../media/image59.jp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jpg"/><Relationship Id="rId6" Type="http://schemas.openxmlformats.org/officeDocument/2006/relationships/image" Target="../media/image59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jpg"/><Relationship Id="rId6" Type="http://schemas.openxmlformats.org/officeDocument/2006/relationships/image" Target="../media/image59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ecision_making" TargetMode="External"/><Relationship Id="rId3" Type="http://schemas.openxmlformats.org/officeDocument/2006/relationships/hyperlink" Target="https://en.wikipedia.org/wiki/Randomness#In_mathematics" TargetMode="Externa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mdptoolbox.readthedocs.org/en/latest/api/mdp.html" TargetMode="External"/><Relationship Id="rId3" Type="http://schemas.openxmlformats.org/officeDocument/2006/relationships/hyperlink" Target="https://github.com/studywolf/blog/tree/master/RL/Cat%20vs%20Mouse%20exploration" TargetMode="External"/><Relationship Id="rId4" Type="http://schemas.openxmlformats.org/officeDocument/2006/relationships/hyperlink" Target="https://inst.eecs.berkeley.edu/%7Ecs188/sp12/projects/reinforcement/reinforcement.html" TargetMode="External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hyperlink" Target="http://creativecommons.org/licenses/by-sa/3.0/)" TargetMode="External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dog-education.com/machine-" TargetMode="Externa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3329304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FFFFFF"/>
                </a:solidFill>
              </a:rPr>
              <a:t>Getting</a:t>
            </a:r>
            <a:r>
              <a:rPr dirty="0" sz="4400" spc="-4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Set</a:t>
            </a:r>
            <a:r>
              <a:rPr dirty="0" sz="4400" spc="-4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Up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5917565" cy="35109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mixture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numerical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1-5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scale.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1,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2,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3,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endParaRPr sz="2600">
              <a:latin typeface="Calibri"/>
              <a:cs typeface="Calibri"/>
            </a:endParaRPr>
          </a:p>
          <a:p>
            <a:pPr marL="561340" marR="407034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these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values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meaning;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worse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movie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2.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5392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O</a:t>
            </a:r>
            <a:r>
              <a:rPr dirty="0" sz="4000" spc="-70"/>
              <a:t>r</a:t>
            </a:r>
            <a:r>
              <a:rPr dirty="0" sz="4000" spc="-5"/>
              <a:t>d</a:t>
            </a:r>
            <a:r>
              <a:rPr dirty="0" sz="4000" spc="-15"/>
              <a:t>i</a:t>
            </a:r>
            <a:r>
              <a:rPr dirty="0" sz="4000" spc="-5"/>
              <a:t>n</a:t>
            </a:r>
            <a:r>
              <a:rPr dirty="0" sz="4000"/>
              <a:t>a</a:t>
            </a:r>
            <a:r>
              <a:rPr dirty="0" sz="4000" spc="-5"/>
              <a:t>l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40" y="2048255"/>
            <a:ext cx="3066287" cy="337565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516245" cy="39293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7912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ou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actually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construct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flowchart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help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decide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5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form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561340" marR="475615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Give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resulting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classifications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tree!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9749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Decision</a:t>
            </a:r>
            <a:r>
              <a:rPr dirty="0" sz="4000" spc="-85"/>
              <a:t> </a:t>
            </a:r>
            <a:r>
              <a:rPr dirty="0" sz="4000" spc="-65"/>
              <a:t>Trees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4144" y="2209800"/>
            <a:ext cx="5447919" cy="384809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120630" cy="2661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8415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ou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build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filter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resumes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historical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hiring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database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job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candidates,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were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hired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weren’t</a:t>
            </a:r>
            <a:endParaRPr sz="2800">
              <a:latin typeface="Calibri"/>
              <a:cs typeface="Calibri"/>
            </a:endParaRPr>
          </a:p>
          <a:p>
            <a:pPr marL="268605" marR="18669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can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decision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arrive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whether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candidate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hired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6297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Decision</a:t>
            </a:r>
            <a:r>
              <a:rPr dirty="0" sz="4000" spc="-45"/>
              <a:t> </a:t>
            </a:r>
            <a:r>
              <a:rPr dirty="0" sz="4000" spc="-80"/>
              <a:t>Tree</a:t>
            </a:r>
            <a:r>
              <a:rPr dirty="0" sz="4000" spc="-40"/>
              <a:t> </a:t>
            </a:r>
            <a:r>
              <a:rPr dirty="0" sz="4000" spc="-25"/>
              <a:t>example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0534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5"/>
              <a:t>Totally</a:t>
            </a:r>
            <a:r>
              <a:rPr dirty="0" sz="4000" spc="-25"/>
              <a:t> Fabricated</a:t>
            </a:r>
            <a:r>
              <a:rPr dirty="0" sz="4000" spc="-40"/>
              <a:t> </a:t>
            </a:r>
            <a:r>
              <a:rPr dirty="0" sz="4000" spc="-5"/>
              <a:t>Hiring</a:t>
            </a:r>
            <a:r>
              <a:rPr dirty="0" sz="4000" spc="-10"/>
              <a:t> </a:t>
            </a:r>
            <a:r>
              <a:rPr dirty="0" sz="4000" spc="-25"/>
              <a:t>Data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4837" y="3079432"/>
          <a:ext cx="10990580" cy="2388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215"/>
                <a:gridCol w="1212215"/>
                <a:gridCol w="1212215"/>
                <a:gridCol w="1212214"/>
                <a:gridCol w="1212214"/>
                <a:gridCol w="1212215"/>
                <a:gridCol w="1212215"/>
                <a:gridCol w="2485390"/>
              </a:tblGrid>
              <a:tr h="624839">
                <a:tc>
                  <a:txBody>
                    <a:bodyPr/>
                    <a:lstStyle/>
                    <a:p>
                      <a:pPr marL="38100" marR="2038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Ca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nd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00" spc="-15" b="1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spc="-25" b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e  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marR="1257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spc="-35" b="1">
                          <a:latin typeface="Calibri"/>
                          <a:cs typeface="Calibri"/>
                        </a:rPr>
                        <a:t>Years </a:t>
                      </a:r>
                      <a:r>
                        <a:rPr dirty="0" sz="18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pe</a:t>
                      </a:r>
                      <a:r>
                        <a:rPr dirty="0" sz="1800" spc="-5" b="1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Employed?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612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46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Previous 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5" b="1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00" spc="-25" b="1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-30" b="1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marR="22479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Level 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of 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30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du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800" spc="-15" b="1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marR="423545" indent="-6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spc="-160" b="1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-ti</a:t>
                      </a:r>
                      <a:r>
                        <a:rPr dirty="0" sz="1800" spc="5" b="1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r  </a:t>
                      </a:r>
                      <a:r>
                        <a:rPr dirty="0" sz="1800" spc="-5" b="1">
                          <a:latin typeface="Calibri"/>
                          <a:cs typeface="Calibri"/>
                        </a:rPr>
                        <a:t>school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Interned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612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Hired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6129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0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00120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5"/>
              <a:t>Totally</a:t>
            </a:r>
            <a:r>
              <a:rPr dirty="0" sz="4000" spc="-15"/>
              <a:t> </a:t>
            </a:r>
            <a:r>
              <a:rPr dirty="0" sz="4000" spc="-25"/>
              <a:t>Fabricated </a:t>
            </a:r>
            <a:r>
              <a:rPr dirty="0" sz="4000" spc="-15"/>
              <a:t>Should-I-Hire-This-Person</a:t>
            </a:r>
            <a:r>
              <a:rPr dirty="0" sz="4000" spc="20"/>
              <a:t> </a:t>
            </a:r>
            <a:r>
              <a:rPr dirty="0" sz="4000" spc="-80"/>
              <a:t>Tree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451603" y="2065020"/>
            <a:ext cx="2054860" cy="88582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7907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Did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internship?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9584" y="3241548"/>
            <a:ext cx="2054860" cy="883919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511175" marR="505459" indent="83820">
              <a:lnSpc>
                <a:spcPct val="100000"/>
              </a:lnSpc>
              <a:spcBef>
                <a:spcPts val="119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Currently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emp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ed?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3932" y="4416552"/>
            <a:ext cx="2052955" cy="883919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wrap="square" lIns="0" tIns="152400" rIns="0" bIns="0" rtlCol="0" vert="horz">
            <a:spAutoFit/>
          </a:bodyPr>
          <a:lstStyle/>
          <a:p>
            <a:pPr marL="531495" marR="128905" indent="-396240">
              <a:lnSpc>
                <a:spcPct val="100000"/>
              </a:lnSpc>
              <a:spcBef>
                <a:spcPts val="12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Less than one prior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employer?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6755" y="5591555"/>
            <a:ext cx="2052955" cy="88582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wrap="square" lIns="0" tIns="153035" rIns="0" bIns="0" rtlCol="0" vert="horz">
            <a:spAutoFit/>
          </a:bodyPr>
          <a:lstStyle/>
          <a:p>
            <a:pPr marL="673735" marR="125730" indent="-539750">
              <a:lnSpc>
                <a:spcPct val="100000"/>
              </a:lnSpc>
              <a:spcBef>
                <a:spcPts val="1205"/>
              </a:spcBef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Attended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top-tier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school?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56762" y="2944114"/>
            <a:ext cx="1949450" cy="313690"/>
            <a:chOff x="4556762" y="2944114"/>
            <a:chExt cx="1949450" cy="313690"/>
          </a:xfrm>
        </p:grpSpPr>
        <p:sp>
          <p:nvSpPr>
            <p:cNvPr id="8" name="object 8"/>
            <p:cNvSpPr/>
            <p:nvPr/>
          </p:nvSpPr>
          <p:spPr>
            <a:xfrm>
              <a:off x="4617314" y="2950464"/>
              <a:ext cx="861694" cy="272415"/>
            </a:xfrm>
            <a:custGeom>
              <a:avLst/>
              <a:gdLst/>
              <a:ahLst/>
              <a:cxnLst/>
              <a:rect l="l" t="t" r="r" b="b"/>
              <a:pathLst>
                <a:path w="861695" h="272414">
                  <a:moveTo>
                    <a:pt x="861339" y="0"/>
                  </a:moveTo>
                  <a:lnTo>
                    <a:pt x="0" y="271945"/>
                  </a:lnTo>
                </a:path>
              </a:pathLst>
            </a:custGeom>
            <a:ln w="12699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56762" y="3182246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1188" y="0"/>
                  </a:moveTo>
                  <a:lnTo>
                    <a:pt x="0" y="59270"/>
                  </a:lnTo>
                  <a:lnTo>
                    <a:pt x="84137" y="72669"/>
                  </a:lnTo>
                  <a:lnTo>
                    <a:pt x="6118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78780" y="2950464"/>
              <a:ext cx="965835" cy="274320"/>
            </a:xfrm>
            <a:custGeom>
              <a:avLst/>
              <a:gdLst/>
              <a:ahLst/>
              <a:cxnLst/>
              <a:rect l="l" t="t" r="r" b="b"/>
              <a:pathLst>
                <a:path w="965835" h="274319">
                  <a:moveTo>
                    <a:pt x="0" y="0"/>
                  </a:moveTo>
                  <a:lnTo>
                    <a:pt x="965733" y="273735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21897" y="3184084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20789" y="0"/>
                  </a:moveTo>
                  <a:lnTo>
                    <a:pt x="0" y="73304"/>
                  </a:lnTo>
                  <a:lnTo>
                    <a:pt x="83705" y="57442"/>
                  </a:lnTo>
                  <a:lnTo>
                    <a:pt x="2078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530818" y="2897446"/>
            <a:ext cx="2026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135" algn="l"/>
              </a:tabLst>
            </a:pPr>
            <a:r>
              <a:rPr dirty="0" baseline="1543" sz="2700">
                <a:latin typeface="Calibri"/>
                <a:cs typeface="Calibri"/>
              </a:rPr>
              <a:t>No	</a:t>
            </a:r>
            <a:r>
              <a:rPr dirty="0" sz="1800" spc="-135">
                <a:latin typeface="Calibri"/>
                <a:cs typeface="Calibri"/>
              </a:rPr>
              <a:t>Y</a:t>
            </a:r>
            <a:r>
              <a:rPr dirty="0" sz="180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87498" y="4120641"/>
            <a:ext cx="1949450" cy="313690"/>
            <a:chOff x="3587498" y="4120641"/>
            <a:chExt cx="1949450" cy="313690"/>
          </a:xfrm>
        </p:grpSpPr>
        <p:sp>
          <p:nvSpPr>
            <p:cNvPr id="14" name="object 14"/>
            <p:cNvSpPr/>
            <p:nvPr/>
          </p:nvSpPr>
          <p:spPr>
            <a:xfrm>
              <a:off x="3648052" y="4126991"/>
              <a:ext cx="861694" cy="272415"/>
            </a:xfrm>
            <a:custGeom>
              <a:avLst/>
              <a:gdLst/>
              <a:ahLst/>
              <a:cxnLst/>
              <a:rect l="l" t="t" r="r" b="b"/>
              <a:pathLst>
                <a:path w="861695" h="272414">
                  <a:moveTo>
                    <a:pt x="861339" y="0"/>
                  </a:moveTo>
                  <a:lnTo>
                    <a:pt x="0" y="271945"/>
                  </a:lnTo>
                </a:path>
              </a:pathLst>
            </a:custGeom>
            <a:ln w="12699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87498" y="4358774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1188" y="0"/>
                  </a:moveTo>
                  <a:lnTo>
                    <a:pt x="0" y="59270"/>
                  </a:lnTo>
                  <a:lnTo>
                    <a:pt x="84137" y="72669"/>
                  </a:lnTo>
                  <a:lnTo>
                    <a:pt x="6118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09515" y="4126991"/>
              <a:ext cx="965835" cy="274320"/>
            </a:xfrm>
            <a:custGeom>
              <a:avLst/>
              <a:gdLst/>
              <a:ahLst/>
              <a:cxnLst/>
              <a:rect l="l" t="t" r="r" b="b"/>
              <a:pathLst>
                <a:path w="965835" h="274320">
                  <a:moveTo>
                    <a:pt x="0" y="0"/>
                  </a:moveTo>
                  <a:lnTo>
                    <a:pt x="965733" y="273735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52631" y="436061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20789" y="0"/>
                  </a:moveTo>
                  <a:lnTo>
                    <a:pt x="0" y="73317"/>
                  </a:lnTo>
                  <a:lnTo>
                    <a:pt x="83705" y="57442"/>
                  </a:lnTo>
                  <a:lnTo>
                    <a:pt x="2078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561909" y="4074173"/>
            <a:ext cx="2026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135" algn="l"/>
              </a:tabLst>
            </a:pPr>
            <a:r>
              <a:rPr dirty="0" baseline="1543" sz="2700">
                <a:latin typeface="Calibri"/>
                <a:cs typeface="Calibri"/>
              </a:rPr>
              <a:t>No	</a:t>
            </a:r>
            <a:r>
              <a:rPr dirty="0" sz="1800" spc="-135">
                <a:latin typeface="Calibri"/>
                <a:cs typeface="Calibri"/>
              </a:rPr>
              <a:t>Y</a:t>
            </a:r>
            <a:r>
              <a:rPr dirty="0" sz="180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81658" y="5292597"/>
            <a:ext cx="1949450" cy="313690"/>
            <a:chOff x="2581658" y="5292597"/>
            <a:chExt cx="1949450" cy="313690"/>
          </a:xfrm>
        </p:grpSpPr>
        <p:sp>
          <p:nvSpPr>
            <p:cNvPr id="20" name="object 20"/>
            <p:cNvSpPr/>
            <p:nvPr/>
          </p:nvSpPr>
          <p:spPr>
            <a:xfrm>
              <a:off x="2642210" y="5298947"/>
              <a:ext cx="861694" cy="272415"/>
            </a:xfrm>
            <a:custGeom>
              <a:avLst/>
              <a:gdLst/>
              <a:ahLst/>
              <a:cxnLst/>
              <a:rect l="l" t="t" r="r" b="b"/>
              <a:pathLst>
                <a:path w="861695" h="272414">
                  <a:moveTo>
                    <a:pt x="861339" y="0"/>
                  </a:moveTo>
                  <a:lnTo>
                    <a:pt x="0" y="271945"/>
                  </a:lnTo>
                </a:path>
              </a:pathLst>
            </a:custGeom>
            <a:ln w="12699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81658" y="5530730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5" h="73025">
                  <a:moveTo>
                    <a:pt x="61188" y="0"/>
                  </a:moveTo>
                  <a:lnTo>
                    <a:pt x="0" y="59270"/>
                  </a:lnTo>
                  <a:lnTo>
                    <a:pt x="84137" y="72669"/>
                  </a:lnTo>
                  <a:lnTo>
                    <a:pt x="6118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03675" y="5298947"/>
              <a:ext cx="965835" cy="274320"/>
            </a:xfrm>
            <a:custGeom>
              <a:avLst/>
              <a:gdLst/>
              <a:ahLst/>
              <a:cxnLst/>
              <a:rect l="l" t="t" r="r" b="b"/>
              <a:pathLst>
                <a:path w="965835" h="274320">
                  <a:moveTo>
                    <a:pt x="0" y="0"/>
                  </a:moveTo>
                  <a:lnTo>
                    <a:pt x="965733" y="273735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46793" y="5532566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20789" y="0"/>
                  </a:moveTo>
                  <a:lnTo>
                    <a:pt x="0" y="73304"/>
                  </a:lnTo>
                  <a:lnTo>
                    <a:pt x="83705" y="57442"/>
                  </a:lnTo>
                  <a:lnTo>
                    <a:pt x="2078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556130" y="5247153"/>
            <a:ext cx="2026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135" algn="l"/>
              </a:tabLst>
            </a:pPr>
            <a:r>
              <a:rPr dirty="0" baseline="1543" sz="2700">
                <a:latin typeface="Calibri"/>
                <a:cs typeface="Calibri"/>
              </a:rPr>
              <a:t>No	</a:t>
            </a:r>
            <a:r>
              <a:rPr dirty="0" sz="1800" spc="-135">
                <a:latin typeface="Calibri"/>
                <a:cs typeface="Calibri"/>
              </a:rPr>
              <a:t>Y</a:t>
            </a:r>
            <a:r>
              <a:rPr dirty="0" sz="180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56006" y="6472173"/>
            <a:ext cx="1949450" cy="313690"/>
            <a:chOff x="1556006" y="6472173"/>
            <a:chExt cx="1949450" cy="313690"/>
          </a:xfrm>
        </p:grpSpPr>
        <p:sp>
          <p:nvSpPr>
            <p:cNvPr id="26" name="object 26"/>
            <p:cNvSpPr/>
            <p:nvPr/>
          </p:nvSpPr>
          <p:spPr>
            <a:xfrm>
              <a:off x="1616560" y="6478523"/>
              <a:ext cx="861694" cy="272415"/>
            </a:xfrm>
            <a:custGeom>
              <a:avLst/>
              <a:gdLst/>
              <a:ahLst/>
              <a:cxnLst/>
              <a:rect l="l" t="t" r="r" b="b"/>
              <a:pathLst>
                <a:path w="861694" h="272415">
                  <a:moveTo>
                    <a:pt x="861339" y="0"/>
                  </a:moveTo>
                  <a:lnTo>
                    <a:pt x="0" y="271945"/>
                  </a:lnTo>
                </a:path>
              </a:pathLst>
            </a:custGeom>
            <a:ln w="12699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56006" y="6710306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5" h="73025">
                  <a:moveTo>
                    <a:pt x="61188" y="0"/>
                  </a:moveTo>
                  <a:lnTo>
                    <a:pt x="0" y="59270"/>
                  </a:lnTo>
                  <a:lnTo>
                    <a:pt x="84137" y="72669"/>
                  </a:lnTo>
                  <a:lnTo>
                    <a:pt x="6118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78024" y="6478523"/>
              <a:ext cx="965835" cy="274320"/>
            </a:xfrm>
            <a:custGeom>
              <a:avLst/>
              <a:gdLst/>
              <a:ahLst/>
              <a:cxnLst/>
              <a:rect l="l" t="t" r="r" b="b"/>
              <a:pathLst>
                <a:path w="965835" h="274320">
                  <a:moveTo>
                    <a:pt x="0" y="0"/>
                  </a:moveTo>
                  <a:lnTo>
                    <a:pt x="965733" y="273735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21141" y="6712142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59">
                  <a:moveTo>
                    <a:pt x="20789" y="0"/>
                  </a:moveTo>
                  <a:lnTo>
                    <a:pt x="0" y="73317"/>
                  </a:lnTo>
                  <a:lnTo>
                    <a:pt x="83705" y="57442"/>
                  </a:lnTo>
                  <a:lnTo>
                    <a:pt x="2078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529303" y="6426379"/>
            <a:ext cx="2026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135" algn="l"/>
              </a:tabLst>
            </a:pPr>
            <a:r>
              <a:rPr dirty="0" baseline="1543" sz="2700">
                <a:latin typeface="Calibri"/>
                <a:cs typeface="Calibri"/>
              </a:rPr>
              <a:t>No	</a:t>
            </a:r>
            <a:r>
              <a:rPr dirty="0" sz="1800" spc="-135">
                <a:latin typeface="Calibri"/>
                <a:cs typeface="Calibri"/>
              </a:rPr>
              <a:t>Y</a:t>
            </a:r>
            <a:r>
              <a:rPr dirty="0" sz="180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5955" y="3258897"/>
            <a:ext cx="484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H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62620" y="4335146"/>
            <a:ext cx="484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H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55109" y="6542366"/>
            <a:ext cx="484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H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69231" y="5529348"/>
            <a:ext cx="1052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Don’t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Hire!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5017" y="6541689"/>
            <a:ext cx="1052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Don’t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Hire!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286365" cy="3106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step,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can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partition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minimize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 i="1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dirty="0" sz="2800" spc="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next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algorithm: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ID3</a:t>
            </a:r>
            <a:endParaRPr sz="2800">
              <a:latin typeface="Calibri"/>
              <a:cs typeface="Calibri"/>
            </a:endParaRPr>
          </a:p>
          <a:p>
            <a:pPr marL="268605" marR="53721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greedy</a:t>
            </a:r>
            <a:r>
              <a:rPr dirty="0" sz="2800" spc="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algorithm</a:t>
            </a:r>
            <a:r>
              <a:rPr dirty="0" sz="2800" spc="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goes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tree,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picks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reduce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that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stage.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might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actually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result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tree.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works.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2539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How</a:t>
            </a:r>
            <a:r>
              <a:rPr dirty="0" sz="4000" spc="-20"/>
              <a:t> </a:t>
            </a:r>
            <a:r>
              <a:rPr dirty="0" sz="4000" spc="-5"/>
              <a:t>Decision</a:t>
            </a:r>
            <a:r>
              <a:rPr dirty="0" sz="4000" spc="-45"/>
              <a:t> </a:t>
            </a:r>
            <a:r>
              <a:rPr dirty="0" sz="4000" spc="-65"/>
              <a:t>Trees</a:t>
            </a:r>
            <a:r>
              <a:rPr dirty="0" sz="4000" spc="-20"/>
              <a:t> </a:t>
            </a:r>
            <a:r>
              <a:rPr dirty="0" sz="4000" spc="-50"/>
              <a:t>Work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621780" cy="4257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97409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ecision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very susceptible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3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fight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this,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construct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several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alternate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them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“vote”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final classification</a:t>
            </a:r>
            <a:endParaRPr sz="2800">
              <a:latin typeface="Calibri"/>
              <a:cs typeface="Calibri"/>
            </a:endParaRPr>
          </a:p>
          <a:p>
            <a:pPr marL="560705" marR="147955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Randomly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re-sample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input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tree (fancy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term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this: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bootstrap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 aggregating</a:t>
            </a:r>
            <a:r>
              <a:rPr dirty="0" sz="2600" spc="-4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bagging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561340" marR="416559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Randomize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subset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allowed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choose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34517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Random</a:t>
            </a:r>
            <a:r>
              <a:rPr dirty="0" sz="4000" spc="-60"/>
              <a:t> </a:t>
            </a:r>
            <a:r>
              <a:rPr dirty="0" sz="4000" spc="-30"/>
              <a:t>Forests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6576" y="3002279"/>
            <a:ext cx="4055363" cy="281938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2738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5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800" spc="-75">
                <a:solidFill>
                  <a:srgbClr val="455F51"/>
                </a:solidFill>
                <a:latin typeface="Calibri"/>
                <a:cs typeface="Calibri"/>
              </a:rPr>
              <a:t>et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again,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awesome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3454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5"/>
              <a:t> </a:t>
            </a:r>
            <a:r>
              <a:rPr dirty="0" sz="4000" spc="-15"/>
              <a:t>go</a:t>
            </a:r>
            <a:r>
              <a:rPr dirty="0" sz="4000" spc="-20"/>
              <a:t> </a:t>
            </a:r>
            <a:r>
              <a:rPr dirty="0" sz="4000" spc="-40"/>
              <a:t>make</a:t>
            </a:r>
            <a:r>
              <a:rPr dirty="0" sz="4000" spc="-15"/>
              <a:t> </a:t>
            </a:r>
            <a:r>
              <a:rPr dirty="0" sz="4000" spc="-5"/>
              <a:t>some</a:t>
            </a:r>
            <a:r>
              <a:rPr dirty="0" sz="4000" spc="-20"/>
              <a:t> </a:t>
            </a:r>
            <a:r>
              <a:rPr dirty="0" sz="4000" spc="-15"/>
              <a:t>trees.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31927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Ensemble</a:t>
            </a:r>
            <a:r>
              <a:rPr dirty="0" sz="4400" spc="-11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Learning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9378315" cy="138239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andom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Forests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dirty="0" sz="2800" spc="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solve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problem,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vote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results.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9204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Ensemble</a:t>
            </a:r>
            <a:r>
              <a:rPr dirty="0" sz="4000" spc="-60"/>
              <a:t> </a:t>
            </a:r>
            <a:r>
              <a:rPr dirty="0" sz="4000" spc="-10"/>
              <a:t>Learning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188" y="3697223"/>
            <a:ext cx="5125211" cy="28773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10514965" cy="412496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68605" marR="111633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Rand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om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Forests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uses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bagging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(bootstrap aggregating)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implement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45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are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built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randomly-drawn subsets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268605" marR="172720" indent="-256540">
              <a:lnSpc>
                <a:spcPts val="281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Boosting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an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alternate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technique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where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subsequent model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ensemble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boosts attributes that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address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mis-classified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previous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endParaRPr sz="2600">
              <a:latin typeface="Calibri"/>
              <a:cs typeface="Calibri"/>
            </a:endParaRPr>
          </a:p>
          <a:p>
            <a:pPr marL="268605" marR="35052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15" i="1">
                <a:solidFill>
                  <a:srgbClr val="455F51"/>
                </a:solidFill>
                <a:latin typeface="Calibri"/>
                <a:cs typeface="Calibri"/>
              </a:rPr>
              <a:t>bucket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trains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several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training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picks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 works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best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Stacking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runs multiple models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once 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combines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55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Netflix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prize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won!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9204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Ensemble</a:t>
            </a:r>
            <a:r>
              <a:rPr dirty="0" sz="4000" spc="-60"/>
              <a:t> </a:t>
            </a:r>
            <a:r>
              <a:rPr dirty="0" sz="4000" spc="-10"/>
              <a:t>Learning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5681"/>
            <a:ext cx="4869815" cy="2853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marR="273050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re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following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types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numerical, </a:t>
            </a:r>
            <a:r>
              <a:rPr dirty="0" sz="2000" spc="-4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categorical,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ordinal?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19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19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 gas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gas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tank</a:t>
            </a:r>
            <a:endParaRPr sz="19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19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rating</a:t>
            </a:r>
            <a:r>
              <a:rPr dirty="0" sz="19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overall</a:t>
            </a:r>
            <a:r>
              <a:rPr dirty="0" sz="19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health</a:t>
            </a:r>
            <a:r>
              <a:rPr dirty="0" sz="19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dirty="0" sz="19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choices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 are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1, 2,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3,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 corresponding</a:t>
            </a:r>
            <a:r>
              <a:rPr dirty="0" sz="19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“poor”,</a:t>
            </a:r>
            <a:r>
              <a:rPr dirty="0" sz="19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30">
                <a:solidFill>
                  <a:srgbClr val="455F51"/>
                </a:solidFill>
                <a:latin typeface="Calibri"/>
                <a:cs typeface="Calibri"/>
              </a:rPr>
              <a:t>“moderate”,</a:t>
            </a:r>
            <a:r>
              <a:rPr dirty="0" sz="19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45">
                <a:solidFill>
                  <a:srgbClr val="455F51"/>
                </a:solidFill>
                <a:latin typeface="Calibri"/>
                <a:cs typeface="Calibri"/>
              </a:rPr>
              <a:t>“good”,</a:t>
            </a:r>
            <a:r>
              <a:rPr dirty="0" sz="19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“excellent”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19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races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19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classmates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19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Ages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 years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19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Money</a:t>
            </a:r>
            <a:r>
              <a:rPr dirty="0" sz="19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spent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1900" spc="-20">
                <a:solidFill>
                  <a:srgbClr val="455F51"/>
                </a:solidFill>
                <a:latin typeface="Calibri"/>
                <a:cs typeface="Calibri"/>
              </a:rPr>
              <a:t>store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1736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Quiz</a:t>
            </a:r>
            <a:r>
              <a:rPr dirty="0" sz="4000" spc="-90"/>
              <a:t> </a:t>
            </a:r>
            <a:r>
              <a:rPr dirty="0" sz="4000" spc="-5"/>
              <a:t>time!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8108" y="2209800"/>
            <a:ext cx="5384279" cy="359511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384"/>
            <a:ext cx="10636250" cy="395732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ayes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Classifier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Theoretically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best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almost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always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impractical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Bayesian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Parameter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Averaging</a:t>
            </a:r>
            <a:endParaRPr sz="2800">
              <a:latin typeface="Calibri"/>
              <a:cs typeface="Calibri"/>
            </a:endParaRPr>
          </a:p>
          <a:p>
            <a:pPr marL="561340" marR="27686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Attempts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BOC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practical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still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misunderstood,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susceptible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overfitting,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outperformed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simpler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bagging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approach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Bayesian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Combination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Tries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address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endParaRPr sz="2600">
              <a:latin typeface="Calibri"/>
              <a:cs typeface="Calibri"/>
            </a:endParaRPr>
          </a:p>
          <a:p>
            <a:pPr marL="560705" marR="50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 in the end,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it’s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about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same as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using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cross-validation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best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combination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07086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Advanced</a:t>
            </a:r>
            <a:r>
              <a:rPr dirty="0" sz="4000" spc="-5"/>
              <a:t> Ensemble</a:t>
            </a:r>
            <a:r>
              <a:rPr dirty="0" sz="4000" spc="-15"/>
              <a:t> </a:t>
            </a:r>
            <a:r>
              <a:rPr dirty="0" sz="4000" spc="-10"/>
              <a:t>Learning:</a:t>
            </a:r>
            <a:r>
              <a:rPr dirty="0" sz="4000"/>
              <a:t> </a:t>
            </a:r>
            <a:r>
              <a:rPr dirty="0" sz="4000" spc="-70"/>
              <a:t>Ways</a:t>
            </a:r>
            <a:r>
              <a:rPr dirty="0" sz="4000"/>
              <a:t> </a:t>
            </a:r>
            <a:r>
              <a:rPr dirty="0" sz="4000" spc="-20"/>
              <a:t>to</a:t>
            </a:r>
            <a:r>
              <a:rPr dirty="0" sz="4000" spc="-15"/>
              <a:t> </a:t>
            </a:r>
            <a:r>
              <a:rPr dirty="0" sz="4000" spc="-5"/>
              <a:t>Sound</a:t>
            </a:r>
            <a:r>
              <a:rPr dirty="0" sz="4000" spc="5"/>
              <a:t> </a:t>
            </a:r>
            <a:r>
              <a:rPr dirty="0" sz="4000" spc="-5"/>
              <a:t>Smart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19475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0">
                <a:solidFill>
                  <a:srgbClr val="FFFFFF"/>
                </a:solidFill>
              </a:rPr>
              <a:t>X</a:t>
            </a:r>
            <a:r>
              <a:rPr dirty="0" sz="4400" spc="5">
                <a:solidFill>
                  <a:srgbClr val="FFFFFF"/>
                </a:solidFill>
              </a:rPr>
              <a:t>GBoo</a:t>
            </a:r>
            <a:r>
              <a:rPr dirty="0" sz="4400" spc="-45">
                <a:solidFill>
                  <a:srgbClr val="FFFFFF"/>
                </a:solidFill>
              </a:rPr>
              <a:t>s</a:t>
            </a:r>
            <a:r>
              <a:rPr dirty="0" sz="4400">
                <a:solidFill>
                  <a:srgbClr val="FFFFFF"/>
                </a:solidFill>
              </a:rPr>
              <a:t>t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5840095" cy="40640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indent="-256540">
              <a:lnSpc>
                <a:spcPts val="311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Xtreme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Gradient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Boosted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endParaRPr sz="2600">
              <a:latin typeface="Calibri"/>
              <a:cs typeface="Calibri"/>
            </a:endParaRPr>
          </a:p>
          <a:p>
            <a:pPr marL="268605" marR="775335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Remember boosting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an ensemble </a:t>
            </a:r>
            <a:r>
              <a:rPr dirty="0" sz="2600" spc="-5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method</a:t>
            </a:r>
            <a:endParaRPr sz="2600">
              <a:latin typeface="Calibri"/>
              <a:cs typeface="Calibri"/>
            </a:endParaRPr>
          </a:p>
          <a:p>
            <a:pPr marL="560705" marR="5080" indent="-247015">
              <a:lnSpc>
                <a:spcPts val="2590"/>
              </a:lnSpc>
              <a:spcBef>
                <a:spcPts val="305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Each tree boosts attributes that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led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mis-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classifications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previous</a:t>
            </a:r>
            <a:r>
              <a:rPr dirty="0" sz="24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306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AMAZING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Routinely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wins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Kaggle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competitions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Easy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561340" marR="506095" indent="-247015">
              <a:lnSpc>
                <a:spcPts val="2590"/>
              </a:lnSpc>
              <a:spcBef>
                <a:spcPts val="34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good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choice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algorithm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 start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76783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35"/>
              <a:t>X</a:t>
            </a:r>
            <a:r>
              <a:rPr dirty="0" sz="4000" spc="-5"/>
              <a:t>GB</a:t>
            </a:r>
            <a:r>
              <a:rPr dirty="0" sz="4000"/>
              <a:t>o</a:t>
            </a:r>
            <a:r>
              <a:rPr dirty="0" sz="4000" spc="-5"/>
              <a:t>o</a:t>
            </a:r>
            <a:r>
              <a:rPr dirty="0" sz="4000" spc="-60"/>
              <a:t>s</a:t>
            </a:r>
            <a:r>
              <a:rPr dirty="0" sz="4000" spc="-5"/>
              <a:t>t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7618056" y="1168400"/>
            <a:ext cx="3784600" cy="496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Calibri"/>
                <a:cs typeface="Calibri"/>
              </a:rPr>
              <a:t>booster[0]: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0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2.349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9]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1,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2,m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1:leaf=0.425454557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2:leaf=-0.218918934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booster[1]: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0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2.349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9]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1,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2,m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1:leaf=-0.212727293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2:[f3&lt;1.75]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yes=3,no=4,missing=3</a:t>
            </a:r>
            <a:endParaRPr sz="900">
              <a:latin typeface="Calibri"/>
              <a:cs typeface="Calibri"/>
            </a:endParaRPr>
          </a:p>
          <a:p>
            <a:pPr algn="r" marR="4127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3:[f2&lt;4.94999981]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yes=5,no=6,missing=5</a:t>
            </a:r>
            <a:endParaRPr sz="900">
              <a:latin typeface="Calibri"/>
              <a:cs typeface="Calibri"/>
            </a:endParaRPr>
          </a:p>
          <a:p>
            <a:pPr algn="r" marR="9652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5:leaf=0.404698014</a:t>
            </a:r>
            <a:endParaRPr sz="900">
              <a:latin typeface="Calibri"/>
              <a:cs typeface="Calibri"/>
            </a:endParaRPr>
          </a:p>
          <a:p>
            <a:pPr algn="r" marR="4000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6:leaf=0.0310344752</a:t>
            </a:r>
            <a:endParaRPr sz="900">
              <a:latin typeface="Calibri"/>
              <a:cs typeface="Calibri"/>
            </a:endParaRPr>
          </a:p>
          <a:p>
            <a:pPr algn="r" marR="41275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4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4.949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8</a:t>
            </a:r>
            <a:r>
              <a:rPr dirty="0" sz="900" spc="-15">
                <a:latin typeface="Calibri"/>
                <a:cs typeface="Calibri"/>
              </a:rPr>
              <a:t>1</a:t>
            </a:r>
            <a:r>
              <a:rPr dirty="0" sz="900">
                <a:latin typeface="Calibri"/>
                <a:cs typeface="Calibri"/>
              </a:rPr>
              <a:t>]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7,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8,m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7:leaf=-0.0360000096</a:t>
            </a:r>
            <a:endParaRPr sz="900">
              <a:latin typeface="Calibri"/>
              <a:cs typeface="Calibri"/>
            </a:endParaRPr>
          </a:p>
          <a:p>
            <a:pPr algn="r" marR="6286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8:leaf=-0.212101951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booster[2]: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0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[f3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1.650</a:t>
            </a:r>
            <a:r>
              <a:rPr dirty="0" sz="900" spc="-15">
                <a:latin typeface="Calibri"/>
                <a:cs typeface="Calibri"/>
              </a:rPr>
              <a:t>0</a:t>
            </a:r>
            <a:r>
              <a:rPr dirty="0" sz="900">
                <a:latin typeface="Calibri"/>
                <a:cs typeface="Calibri"/>
              </a:rPr>
              <a:t>0</a:t>
            </a:r>
            <a:r>
              <a:rPr dirty="0" sz="900" spc="-15">
                <a:latin typeface="Calibri"/>
                <a:cs typeface="Calibri"/>
              </a:rPr>
              <a:t>0</a:t>
            </a:r>
            <a:r>
              <a:rPr dirty="0" sz="900">
                <a:latin typeface="Calibri"/>
                <a:cs typeface="Calibri"/>
              </a:rPr>
              <a:t>1]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1,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2,m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algn="r" marR="955675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1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4.949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8</a:t>
            </a:r>
            <a:r>
              <a:rPr dirty="0" sz="900" spc="-15">
                <a:latin typeface="Calibri"/>
                <a:cs typeface="Calibri"/>
              </a:rPr>
              <a:t>1</a:t>
            </a:r>
            <a:r>
              <a:rPr dirty="0" sz="900">
                <a:latin typeface="Calibri"/>
                <a:cs typeface="Calibri"/>
              </a:rPr>
              <a:t>]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3,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4,m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  <a:p>
            <a:pPr algn="r" marR="97726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3:leaf=-0.218272462</a:t>
            </a:r>
            <a:endParaRPr sz="900">
              <a:latin typeface="Calibri"/>
              <a:cs typeface="Calibri"/>
            </a:endParaRPr>
          </a:p>
          <a:p>
            <a:pPr algn="r" marR="1010919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4:leaf=0.179999992</a:t>
            </a:r>
            <a:endParaRPr sz="900">
              <a:latin typeface="Calibri"/>
              <a:cs typeface="Calibri"/>
            </a:endParaRPr>
          </a:p>
          <a:p>
            <a:pPr algn="r" marR="95567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2:[f2&lt;4.85000038]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yes=5,no=6,missing=5</a:t>
            </a:r>
            <a:endParaRPr sz="900">
              <a:latin typeface="Calibri"/>
              <a:cs typeface="Calibri"/>
            </a:endParaRPr>
          </a:p>
          <a:p>
            <a:pPr algn="r" marR="1010919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5:leaf=0.128571421</a:t>
            </a:r>
            <a:endParaRPr sz="900">
              <a:latin typeface="Calibri"/>
              <a:cs typeface="Calibri"/>
            </a:endParaRPr>
          </a:p>
          <a:p>
            <a:pPr algn="r" marR="1010919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6:leaf=0.410059184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booster[3]: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0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2.349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9]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1,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2,m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1:leaf=0.293001503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2:leaf=-0.195878834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booster[4]: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0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2.349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9]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1,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2,m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1:leaf=-0.189249262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2:[f3&lt;1.75]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yes=3,no=4,missing=3</a:t>
            </a:r>
            <a:endParaRPr sz="900">
              <a:latin typeface="Calibri"/>
              <a:cs typeface="Calibri"/>
            </a:endParaRPr>
          </a:p>
          <a:p>
            <a:pPr algn="r" marR="4127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3:[f2&lt;4.94999981]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yes=5,no=6,missing=5</a:t>
            </a:r>
            <a:endParaRPr sz="900">
              <a:latin typeface="Calibri"/>
              <a:cs typeface="Calibri"/>
            </a:endParaRPr>
          </a:p>
          <a:p>
            <a:pPr algn="r" marR="9652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5:leaf=0.278669834</a:t>
            </a:r>
            <a:endParaRPr sz="900">
              <a:latin typeface="Calibri"/>
              <a:cs typeface="Calibri"/>
            </a:endParaRPr>
          </a:p>
          <a:p>
            <a:pPr algn="r" marR="4000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6:leaf=0.0307718068</a:t>
            </a:r>
            <a:endParaRPr sz="900">
              <a:latin typeface="Calibri"/>
              <a:cs typeface="Calibri"/>
            </a:endParaRPr>
          </a:p>
          <a:p>
            <a:pPr algn="r" marR="41275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4</a:t>
            </a:r>
            <a:r>
              <a:rPr dirty="0" sz="900" spc="-5">
                <a:latin typeface="Calibri"/>
                <a:cs typeface="Calibri"/>
              </a:rPr>
              <a:t>:</a:t>
            </a:r>
            <a:r>
              <a:rPr dirty="0" sz="900">
                <a:latin typeface="Calibri"/>
                <a:cs typeface="Calibri"/>
              </a:rPr>
              <a:t>[f2</a:t>
            </a:r>
            <a:r>
              <a:rPr dirty="0" sz="900" spc="-5">
                <a:latin typeface="Calibri"/>
                <a:cs typeface="Calibri"/>
              </a:rPr>
              <a:t>&lt;</a:t>
            </a:r>
            <a:r>
              <a:rPr dirty="0" sz="900">
                <a:latin typeface="Calibri"/>
                <a:cs typeface="Calibri"/>
              </a:rPr>
              <a:t>4.949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9</a:t>
            </a:r>
            <a:r>
              <a:rPr dirty="0" sz="900" spc="-15">
                <a:latin typeface="Calibri"/>
                <a:cs typeface="Calibri"/>
              </a:rPr>
              <a:t>9</a:t>
            </a:r>
            <a:r>
              <a:rPr dirty="0" sz="900">
                <a:latin typeface="Calibri"/>
                <a:cs typeface="Calibri"/>
              </a:rPr>
              <a:t>8</a:t>
            </a:r>
            <a:r>
              <a:rPr dirty="0" sz="900" spc="-15">
                <a:latin typeface="Calibri"/>
                <a:cs typeface="Calibri"/>
              </a:rPr>
              <a:t>1</a:t>
            </a:r>
            <a:r>
              <a:rPr dirty="0" sz="900">
                <a:latin typeface="Calibri"/>
                <a:cs typeface="Calibri"/>
              </a:rPr>
              <a:t>]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y</a:t>
            </a:r>
            <a:r>
              <a:rPr dirty="0" sz="900" spc="-5">
                <a:latin typeface="Calibri"/>
                <a:cs typeface="Calibri"/>
              </a:rPr>
              <a:t>es=</a:t>
            </a:r>
            <a:r>
              <a:rPr dirty="0" sz="900">
                <a:latin typeface="Calibri"/>
                <a:cs typeface="Calibri"/>
              </a:rPr>
              <a:t>7,</a:t>
            </a:r>
            <a:r>
              <a:rPr dirty="0" sz="900" spc="-5">
                <a:latin typeface="Calibri"/>
                <a:cs typeface="Calibri"/>
              </a:rPr>
              <a:t>n</a:t>
            </a:r>
            <a:r>
              <a:rPr dirty="0" sz="900" spc="5">
                <a:latin typeface="Calibri"/>
                <a:cs typeface="Calibri"/>
              </a:rPr>
              <a:t>o</a:t>
            </a:r>
            <a:r>
              <a:rPr dirty="0" sz="900" spc="-5">
                <a:latin typeface="Calibri"/>
                <a:cs typeface="Calibri"/>
              </a:rPr>
              <a:t>=</a:t>
            </a:r>
            <a:r>
              <a:rPr dirty="0" sz="900">
                <a:latin typeface="Calibri"/>
                <a:cs typeface="Calibri"/>
              </a:rPr>
              <a:t>8,m</a:t>
            </a:r>
            <a:r>
              <a:rPr dirty="0" sz="900" spc="-5">
                <a:latin typeface="Calibri"/>
                <a:cs typeface="Calibri"/>
              </a:rPr>
              <a:t>issing=</a:t>
            </a:r>
            <a:r>
              <a:rPr dirty="0" sz="900"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7:leaf=-0.0279411841</a:t>
            </a:r>
            <a:endParaRPr sz="900">
              <a:latin typeface="Calibri"/>
              <a:cs typeface="Calibri"/>
            </a:endParaRPr>
          </a:p>
          <a:p>
            <a:pPr algn="r" marR="62865">
              <a:lnSpc>
                <a:spcPct val="100000"/>
              </a:lnSpc>
            </a:pPr>
            <a:r>
              <a:rPr dirty="0" sz="900" spc="-5">
                <a:latin typeface="Calibri"/>
                <a:cs typeface="Calibri"/>
              </a:rPr>
              <a:t>8:leaf=-0.189206496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6421755" cy="4184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indent="-256540">
              <a:lnSpc>
                <a:spcPts val="311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egularized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boosting (prevents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overfitting)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handle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automatically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Parallel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processing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cross-validate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each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iteration</a:t>
            </a:r>
            <a:endParaRPr sz="2600">
              <a:latin typeface="Calibri"/>
              <a:cs typeface="Calibri"/>
            </a:endParaRPr>
          </a:p>
          <a:p>
            <a:pPr marL="561340" marR="5080" indent="-247015">
              <a:lnSpc>
                <a:spcPts val="2590"/>
              </a:lnSpc>
              <a:spcBef>
                <a:spcPts val="345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Enables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early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stopping,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finding optimal number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iterations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Incremental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plug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optimization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objectives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dirty="0" sz="2600" spc="-6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pruning</a:t>
            </a:r>
            <a:endParaRPr sz="2600">
              <a:latin typeface="Calibri"/>
              <a:cs typeface="Calibri"/>
            </a:endParaRPr>
          </a:p>
          <a:p>
            <a:pPr marL="561340" marR="612775" indent="-247015">
              <a:lnSpc>
                <a:spcPts val="2590"/>
              </a:lnSpc>
              <a:spcBef>
                <a:spcPts val="35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Generally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deeper,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optimized,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1954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Features</a:t>
            </a:r>
            <a:r>
              <a:rPr dirty="0" sz="4000" spc="-60"/>
              <a:t> </a:t>
            </a:r>
            <a:r>
              <a:rPr dirty="0" sz="4000" spc="-5"/>
              <a:t>of</a:t>
            </a:r>
            <a:r>
              <a:rPr dirty="0" sz="4000" spc="-35"/>
              <a:t> </a:t>
            </a:r>
            <a:r>
              <a:rPr dirty="0" sz="4000" spc="-30"/>
              <a:t>XGBoost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3318" y="2249423"/>
            <a:ext cx="3697701" cy="256641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8857615" cy="31572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Pi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install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xgboost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CLI,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C++,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R,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Julia,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JVM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interfaces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made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scikit_learn,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interface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DMatrix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structure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hold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&amp;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labels</a:t>
            </a:r>
            <a:endParaRPr sz="26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05"/>
              </a:spcBef>
            </a:pPr>
            <a:r>
              <a:rPr dirty="0" sz="2400" spc="-1535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22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ily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nu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ar</a:t>
            </a:r>
            <a:r>
              <a:rPr dirty="0" sz="2400" spc="-4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-5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oug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95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parameters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via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dictionary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train,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predict.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0276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Using</a:t>
            </a:r>
            <a:r>
              <a:rPr dirty="0" sz="4000" spc="-75"/>
              <a:t> </a:t>
            </a:r>
            <a:r>
              <a:rPr dirty="0" sz="4000" spc="-30"/>
              <a:t>XGBoost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8777"/>
            <a:ext cx="6185535" cy="42062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ooster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gbtree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gblinear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Objective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(ie,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multi:softmax,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multi:softprob)</a:t>
            </a:r>
            <a:endParaRPr sz="2600">
              <a:latin typeface="Calibri"/>
              <a:cs typeface="Calibri"/>
            </a:endParaRPr>
          </a:p>
          <a:p>
            <a:pPr marL="268605" marR="9652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Eta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(learning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rate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adjusts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weights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step)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Max_depth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(depth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tree)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Min_child_weight</a:t>
            </a:r>
            <a:endParaRPr sz="2600">
              <a:latin typeface="Calibri"/>
              <a:cs typeface="Calibri"/>
            </a:endParaRPr>
          </a:p>
          <a:p>
            <a:pPr marL="561340" marR="690880" indent="-247015">
              <a:lnSpc>
                <a:spcPct val="100000"/>
              </a:lnSpc>
              <a:spcBef>
                <a:spcPts val="3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control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overfitting,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too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high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underfit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…and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others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483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XGBoost</a:t>
            </a:r>
            <a:r>
              <a:rPr dirty="0" sz="4000" spc="-45"/>
              <a:t> </a:t>
            </a:r>
            <a:r>
              <a:rPr dirty="0" sz="4000" spc="-20"/>
              <a:t>Hyperparameters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2028" y="1143000"/>
            <a:ext cx="4922519" cy="328117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550659" cy="177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t’s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almost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that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ML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practical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terms,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problems.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action.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76783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35"/>
              <a:t>X</a:t>
            </a:r>
            <a:r>
              <a:rPr dirty="0" sz="4000" spc="-5"/>
              <a:t>GB</a:t>
            </a:r>
            <a:r>
              <a:rPr dirty="0" sz="4000"/>
              <a:t>o</a:t>
            </a:r>
            <a:r>
              <a:rPr dirty="0" sz="4000" spc="-5"/>
              <a:t>o</a:t>
            </a:r>
            <a:r>
              <a:rPr dirty="0" sz="4000" spc="-60"/>
              <a:t>s</a:t>
            </a:r>
            <a:r>
              <a:rPr dirty="0" sz="4000" spc="-5"/>
              <a:t>t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8597" y="1470987"/>
            <a:ext cx="2262614" cy="4023032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76961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Support</a:t>
            </a:r>
            <a:r>
              <a:rPr dirty="0" sz="4400" spc="-45">
                <a:solidFill>
                  <a:srgbClr val="FFFFFF"/>
                </a:solidFill>
              </a:rPr>
              <a:t> Vector</a:t>
            </a:r>
            <a:r>
              <a:rPr dirty="0" sz="4400" spc="-3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Machines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314940" cy="31273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orks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classifying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higher-dimensional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(lots of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features)</a:t>
            </a:r>
            <a:endParaRPr sz="2800">
              <a:latin typeface="Calibri"/>
              <a:cs typeface="Calibri"/>
            </a:endParaRPr>
          </a:p>
          <a:p>
            <a:pPr marL="268605" marR="2717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higher-dimensional</a:t>
            </a:r>
            <a:r>
              <a:rPr dirty="0" sz="2800" spc="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 i="1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dirty="0" sz="2800" spc="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across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(mathematically,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define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hyperplanes.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Needless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say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I’m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details!)</a:t>
            </a:r>
            <a:endParaRPr sz="2800">
              <a:latin typeface="Calibri"/>
              <a:cs typeface="Calibri"/>
            </a:endParaRPr>
          </a:p>
          <a:p>
            <a:pPr marL="267970" marR="5080" indent="-255904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 i="1">
                <a:solidFill>
                  <a:srgbClr val="455F51"/>
                </a:solidFill>
                <a:latin typeface="Calibri"/>
                <a:cs typeface="Calibri"/>
              </a:rPr>
              <a:t>kernel</a:t>
            </a:r>
            <a:r>
              <a:rPr dirty="0" sz="2800" spc="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trick</a:t>
            </a:r>
            <a:r>
              <a:rPr dirty="0" sz="2800" spc="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higher-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dimensional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spaces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hyperplanes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apparent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lower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dimensions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2355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Support</a:t>
            </a:r>
            <a:r>
              <a:rPr dirty="0" sz="4000" spc="-20"/>
              <a:t> </a:t>
            </a:r>
            <a:r>
              <a:rPr dirty="0" sz="4000" spc="-45"/>
              <a:t>Vector</a:t>
            </a:r>
            <a:r>
              <a:rPr dirty="0" sz="4000" spc="-25"/>
              <a:t> </a:t>
            </a:r>
            <a:r>
              <a:rPr dirty="0" sz="4000" spc="-5"/>
              <a:t>Machines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672445" cy="177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SVM’s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employ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advanced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trickery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handle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lots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features.</a:t>
            </a:r>
            <a:endParaRPr sz="2800">
              <a:latin typeface="Calibri"/>
              <a:cs typeface="Calibri"/>
            </a:endParaRPr>
          </a:p>
          <a:p>
            <a:pPr marL="268605" marR="129539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fairly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expensive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“kernel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trick”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 possible.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2315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Higher</a:t>
            </a:r>
            <a:r>
              <a:rPr dirty="0" sz="4000" spc="-15"/>
              <a:t> </a:t>
            </a:r>
            <a:r>
              <a:rPr dirty="0" sz="4000" spc="-5"/>
              <a:t>dimensions?</a:t>
            </a:r>
            <a:r>
              <a:rPr dirty="0" sz="4000" spc="-20"/>
              <a:t> </a:t>
            </a:r>
            <a:r>
              <a:rPr dirty="0" sz="4000" spc="-5"/>
              <a:t>Hyperplanes?</a:t>
            </a:r>
            <a:r>
              <a:rPr dirty="0" sz="4000" spc="-30"/>
              <a:t> </a:t>
            </a:r>
            <a:r>
              <a:rPr dirty="0" sz="4000" spc="-5"/>
              <a:t>Huh?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9493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Mean,</a:t>
            </a:r>
            <a:r>
              <a:rPr dirty="0" sz="4400" spc="-3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Median,</a:t>
            </a:r>
            <a:r>
              <a:rPr dirty="0" sz="4400" spc="-3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and</a:t>
            </a:r>
            <a:r>
              <a:rPr dirty="0" sz="4400" spc="-2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Mode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436235" cy="2623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68605" marR="60071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practice you’ll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 something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called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SVC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classify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using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SVM.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“kernels”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SVC.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 work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than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others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9283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Support</a:t>
            </a:r>
            <a:r>
              <a:rPr dirty="0" sz="4000" spc="-30"/>
              <a:t> </a:t>
            </a:r>
            <a:r>
              <a:rPr dirty="0" sz="4000" spc="-45"/>
              <a:t>Vector</a:t>
            </a:r>
            <a:r>
              <a:rPr dirty="0" sz="4000" spc="-30"/>
              <a:t> </a:t>
            </a:r>
            <a:r>
              <a:rPr dirty="0" sz="4000" spc="-10"/>
              <a:t>Classification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4688" y="2868066"/>
            <a:ext cx="4177544" cy="310550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7557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on’t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do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without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scikit-learn.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1763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 </a:t>
            </a:r>
            <a:r>
              <a:rPr dirty="0" sz="4000" spc="-25"/>
              <a:t>play</a:t>
            </a:r>
            <a:r>
              <a:rPr dirty="0" sz="4000" spc="-35"/>
              <a:t> </a:t>
            </a:r>
            <a:r>
              <a:rPr dirty="0" sz="4000" spc="-5"/>
              <a:t>with</a:t>
            </a:r>
            <a:r>
              <a:rPr dirty="0" sz="4000" spc="-30"/>
              <a:t> SVC’s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32320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FFFFFF"/>
                </a:solidFill>
              </a:rPr>
              <a:t>Recommender</a:t>
            </a:r>
            <a:r>
              <a:rPr dirty="0" sz="4400" spc="-100">
                <a:solidFill>
                  <a:srgbClr val="FFFFFF"/>
                </a:solidFill>
              </a:rPr>
              <a:t> </a:t>
            </a:r>
            <a:r>
              <a:rPr dirty="0" sz="4400" spc="-25">
                <a:solidFill>
                  <a:srgbClr val="FFFFFF"/>
                </a:solidFill>
              </a:rPr>
              <a:t>Systems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545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What</a:t>
            </a:r>
            <a:r>
              <a:rPr dirty="0" sz="4000" spc="-25"/>
              <a:t> </a:t>
            </a:r>
            <a:r>
              <a:rPr dirty="0" sz="4000" spc="-20"/>
              <a:t>are</a:t>
            </a:r>
            <a:r>
              <a:rPr dirty="0" sz="4000" spc="-40"/>
              <a:t> </a:t>
            </a:r>
            <a:r>
              <a:rPr dirty="0" sz="4000" spc="-10"/>
              <a:t>recommender</a:t>
            </a:r>
            <a:r>
              <a:rPr dirty="0" sz="4000" spc="-20"/>
              <a:t> </a:t>
            </a:r>
            <a:r>
              <a:rPr dirty="0" sz="4000" spc="-30"/>
              <a:t>systems?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75688"/>
            <a:ext cx="5390387" cy="29199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0488" y="3346703"/>
            <a:ext cx="5766815" cy="312267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9805670" cy="18846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uild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matrix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bought/viewed/rated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Compute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similarity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Recommend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stuff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bought/viewed/rated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haven’t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yet.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77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User-Based</a:t>
            </a:r>
            <a:r>
              <a:rPr dirty="0" sz="4000" spc="-20"/>
              <a:t> Collaborative</a:t>
            </a:r>
            <a:r>
              <a:rPr dirty="0" sz="4000" spc="-30"/>
              <a:t> </a:t>
            </a:r>
            <a:r>
              <a:rPr dirty="0" sz="4000" spc="-10"/>
              <a:t>Filtering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77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User-Based</a:t>
            </a:r>
            <a:r>
              <a:rPr dirty="0" sz="4000" spc="-20"/>
              <a:t> Collaborative</a:t>
            </a:r>
            <a:r>
              <a:rPr dirty="0" sz="4000" spc="-30"/>
              <a:t> </a:t>
            </a:r>
            <a:r>
              <a:rPr dirty="0" sz="4000" spc="-10"/>
              <a:t>Filtering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152" y="2597783"/>
            <a:ext cx="803747" cy="112523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911" y="4882784"/>
            <a:ext cx="531998" cy="117342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183126" y="1988563"/>
            <a:ext cx="1414780" cy="2219325"/>
            <a:chOff x="4183126" y="1988563"/>
            <a:chExt cx="1414780" cy="221932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9288" y="2206752"/>
              <a:ext cx="1388363" cy="20009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9476" y="1994914"/>
              <a:ext cx="252984" cy="2240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89476" y="1994913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5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8"/>
                  </a:lnTo>
                  <a:lnTo>
                    <a:pt x="126492" y="171145"/>
                  </a:lnTo>
                  <a:lnTo>
                    <a:pt x="48310" y="224028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272" y="1994914"/>
              <a:ext cx="252984" cy="2240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62272" y="1994913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5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8"/>
                  </a:lnTo>
                  <a:lnTo>
                    <a:pt x="126492" y="171145"/>
                  </a:lnTo>
                  <a:lnTo>
                    <a:pt x="48310" y="224028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16780" y="1994914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127254" y="0"/>
                  </a:moveTo>
                  <a:lnTo>
                    <a:pt x="97218" y="85572"/>
                  </a:lnTo>
                  <a:lnTo>
                    <a:pt x="0" y="85572"/>
                  </a:lnTo>
                  <a:lnTo>
                    <a:pt x="78651" y="138455"/>
                  </a:lnTo>
                  <a:lnTo>
                    <a:pt x="48602" y="224028"/>
                  </a:lnTo>
                  <a:lnTo>
                    <a:pt x="127254" y="171145"/>
                  </a:lnTo>
                  <a:lnTo>
                    <a:pt x="205905" y="224028"/>
                  </a:lnTo>
                  <a:lnTo>
                    <a:pt x="175856" y="138455"/>
                  </a:lnTo>
                  <a:lnTo>
                    <a:pt x="254508" y="85572"/>
                  </a:lnTo>
                  <a:lnTo>
                    <a:pt x="157289" y="855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16780" y="1994913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0" y="85572"/>
                  </a:moveTo>
                  <a:lnTo>
                    <a:pt x="97218" y="85572"/>
                  </a:lnTo>
                  <a:lnTo>
                    <a:pt x="127254" y="0"/>
                  </a:lnTo>
                  <a:lnTo>
                    <a:pt x="157289" y="85572"/>
                  </a:lnTo>
                  <a:lnTo>
                    <a:pt x="254508" y="85572"/>
                  </a:lnTo>
                  <a:lnTo>
                    <a:pt x="175856" y="138455"/>
                  </a:lnTo>
                  <a:lnTo>
                    <a:pt x="205905" y="224028"/>
                  </a:lnTo>
                  <a:lnTo>
                    <a:pt x="127254" y="171145"/>
                  </a:lnTo>
                  <a:lnTo>
                    <a:pt x="48602" y="224028"/>
                  </a:lnTo>
                  <a:lnTo>
                    <a:pt x="7865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1288" y="1994914"/>
              <a:ext cx="252984" cy="2240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71288" y="1994913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5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8"/>
                  </a:lnTo>
                  <a:lnTo>
                    <a:pt x="126492" y="171145"/>
                  </a:lnTo>
                  <a:lnTo>
                    <a:pt x="48310" y="224028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12080" y="1994914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127254" y="0"/>
                  </a:moveTo>
                  <a:lnTo>
                    <a:pt x="97218" y="85572"/>
                  </a:lnTo>
                  <a:lnTo>
                    <a:pt x="0" y="85572"/>
                  </a:lnTo>
                  <a:lnTo>
                    <a:pt x="78651" y="138455"/>
                  </a:lnTo>
                  <a:lnTo>
                    <a:pt x="48602" y="224028"/>
                  </a:lnTo>
                  <a:lnTo>
                    <a:pt x="127254" y="171145"/>
                  </a:lnTo>
                  <a:lnTo>
                    <a:pt x="205905" y="224028"/>
                  </a:lnTo>
                  <a:lnTo>
                    <a:pt x="175856" y="138455"/>
                  </a:lnTo>
                  <a:lnTo>
                    <a:pt x="254508" y="85572"/>
                  </a:lnTo>
                  <a:lnTo>
                    <a:pt x="157289" y="855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212080" y="1994913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0" y="85572"/>
                  </a:moveTo>
                  <a:lnTo>
                    <a:pt x="97218" y="85572"/>
                  </a:lnTo>
                  <a:lnTo>
                    <a:pt x="127254" y="0"/>
                  </a:lnTo>
                  <a:lnTo>
                    <a:pt x="157289" y="85572"/>
                  </a:lnTo>
                  <a:lnTo>
                    <a:pt x="254508" y="85572"/>
                  </a:lnTo>
                  <a:lnTo>
                    <a:pt x="175856" y="138455"/>
                  </a:lnTo>
                  <a:lnTo>
                    <a:pt x="205905" y="224028"/>
                  </a:lnTo>
                  <a:lnTo>
                    <a:pt x="127254" y="171145"/>
                  </a:lnTo>
                  <a:lnTo>
                    <a:pt x="48602" y="224028"/>
                  </a:lnTo>
                  <a:lnTo>
                    <a:pt x="7865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491985" y="1945892"/>
            <a:ext cx="1454150" cy="2261870"/>
            <a:chOff x="6491985" y="1945892"/>
            <a:chExt cx="1454150" cy="226187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5288" y="2176271"/>
              <a:ext cx="1450847" cy="20314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8335" y="1952242"/>
              <a:ext cx="252984" cy="22402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98335" y="1952242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5" h="224155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8"/>
                  </a:lnTo>
                  <a:lnTo>
                    <a:pt x="126492" y="171145"/>
                  </a:lnTo>
                  <a:lnTo>
                    <a:pt x="48310" y="224028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1131" y="1952242"/>
              <a:ext cx="252983" cy="2240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71131" y="1952242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5" h="224155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8"/>
                  </a:lnTo>
                  <a:lnTo>
                    <a:pt x="126492" y="171145"/>
                  </a:lnTo>
                  <a:lnTo>
                    <a:pt x="48310" y="224028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25639" y="1952242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127254" y="0"/>
                  </a:moveTo>
                  <a:lnTo>
                    <a:pt x="97218" y="85572"/>
                  </a:lnTo>
                  <a:lnTo>
                    <a:pt x="0" y="85572"/>
                  </a:lnTo>
                  <a:lnTo>
                    <a:pt x="78651" y="138455"/>
                  </a:lnTo>
                  <a:lnTo>
                    <a:pt x="48602" y="224028"/>
                  </a:lnTo>
                  <a:lnTo>
                    <a:pt x="127254" y="171145"/>
                  </a:lnTo>
                  <a:lnTo>
                    <a:pt x="205905" y="224028"/>
                  </a:lnTo>
                  <a:lnTo>
                    <a:pt x="175856" y="138455"/>
                  </a:lnTo>
                  <a:lnTo>
                    <a:pt x="254508" y="85572"/>
                  </a:lnTo>
                  <a:lnTo>
                    <a:pt x="157289" y="855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025639" y="1952242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0" y="85572"/>
                  </a:moveTo>
                  <a:lnTo>
                    <a:pt x="97218" y="85572"/>
                  </a:lnTo>
                  <a:lnTo>
                    <a:pt x="127254" y="0"/>
                  </a:lnTo>
                  <a:lnTo>
                    <a:pt x="157289" y="85572"/>
                  </a:lnTo>
                  <a:lnTo>
                    <a:pt x="254508" y="85572"/>
                  </a:lnTo>
                  <a:lnTo>
                    <a:pt x="175856" y="138455"/>
                  </a:lnTo>
                  <a:lnTo>
                    <a:pt x="205905" y="224028"/>
                  </a:lnTo>
                  <a:lnTo>
                    <a:pt x="127254" y="171145"/>
                  </a:lnTo>
                  <a:lnTo>
                    <a:pt x="48602" y="224028"/>
                  </a:lnTo>
                  <a:lnTo>
                    <a:pt x="7865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0147" y="1952242"/>
              <a:ext cx="252983" cy="2240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280147" y="1952242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5" h="224155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8"/>
                  </a:lnTo>
                  <a:lnTo>
                    <a:pt x="126492" y="171145"/>
                  </a:lnTo>
                  <a:lnTo>
                    <a:pt x="48310" y="224028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20939" y="1952242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127254" y="0"/>
                  </a:moveTo>
                  <a:lnTo>
                    <a:pt x="97218" y="85572"/>
                  </a:lnTo>
                  <a:lnTo>
                    <a:pt x="0" y="85572"/>
                  </a:lnTo>
                  <a:lnTo>
                    <a:pt x="78651" y="138455"/>
                  </a:lnTo>
                  <a:lnTo>
                    <a:pt x="48602" y="224028"/>
                  </a:lnTo>
                  <a:lnTo>
                    <a:pt x="127254" y="171145"/>
                  </a:lnTo>
                  <a:lnTo>
                    <a:pt x="205905" y="224028"/>
                  </a:lnTo>
                  <a:lnTo>
                    <a:pt x="175856" y="138455"/>
                  </a:lnTo>
                  <a:lnTo>
                    <a:pt x="254508" y="85572"/>
                  </a:lnTo>
                  <a:lnTo>
                    <a:pt x="157289" y="855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520939" y="1952242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0" y="85572"/>
                  </a:moveTo>
                  <a:lnTo>
                    <a:pt x="97218" y="85572"/>
                  </a:lnTo>
                  <a:lnTo>
                    <a:pt x="127254" y="0"/>
                  </a:lnTo>
                  <a:lnTo>
                    <a:pt x="157289" y="85572"/>
                  </a:lnTo>
                  <a:lnTo>
                    <a:pt x="254508" y="85572"/>
                  </a:lnTo>
                  <a:lnTo>
                    <a:pt x="175856" y="138455"/>
                  </a:lnTo>
                  <a:lnTo>
                    <a:pt x="205905" y="224028"/>
                  </a:lnTo>
                  <a:lnTo>
                    <a:pt x="127254" y="171145"/>
                  </a:lnTo>
                  <a:lnTo>
                    <a:pt x="48602" y="224028"/>
                  </a:lnTo>
                  <a:lnTo>
                    <a:pt x="7865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4183126" y="4413248"/>
            <a:ext cx="1414780" cy="2226945"/>
            <a:chOff x="4183126" y="4413248"/>
            <a:chExt cx="1414780" cy="222694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9288" y="4640580"/>
              <a:ext cx="1388363" cy="1999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9476" y="4419598"/>
              <a:ext cx="252984" cy="2240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89476" y="4419598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4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7"/>
                  </a:lnTo>
                  <a:lnTo>
                    <a:pt x="126492" y="171145"/>
                  </a:lnTo>
                  <a:lnTo>
                    <a:pt x="48310" y="224027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272" y="4419598"/>
              <a:ext cx="252984" cy="22402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2272" y="4419598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4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7"/>
                  </a:lnTo>
                  <a:lnTo>
                    <a:pt x="126492" y="171145"/>
                  </a:lnTo>
                  <a:lnTo>
                    <a:pt x="48310" y="224027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16780" y="4419598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127254" y="0"/>
                  </a:moveTo>
                  <a:lnTo>
                    <a:pt x="97218" y="85572"/>
                  </a:lnTo>
                  <a:lnTo>
                    <a:pt x="0" y="85572"/>
                  </a:lnTo>
                  <a:lnTo>
                    <a:pt x="78651" y="138455"/>
                  </a:lnTo>
                  <a:lnTo>
                    <a:pt x="48602" y="224027"/>
                  </a:lnTo>
                  <a:lnTo>
                    <a:pt x="127254" y="171145"/>
                  </a:lnTo>
                  <a:lnTo>
                    <a:pt x="205905" y="224027"/>
                  </a:lnTo>
                  <a:lnTo>
                    <a:pt x="175856" y="138455"/>
                  </a:lnTo>
                  <a:lnTo>
                    <a:pt x="254508" y="85572"/>
                  </a:lnTo>
                  <a:lnTo>
                    <a:pt x="157289" y="855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16780" y="4419598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0" y="85572"/>
                  </a:moveTo>
                  <a:lnTo>
                    <a:pt x="97218" y="85572"/>
                  </a:lnTo>
                  <a:lnTo>
                    <a:pt x="127254" y="0"/>
                  </a:lnTo>
                  <a:lnTo>
                    <a:pt x="157289" y="85572"/>
                  </a:lnTo>
                  <a:lnTo>
                    <a:pt x="254508" y="85572"/>
                  </a:lnTo>
                  <a:lnTo>
                    <a:pt x="175856" y="138455"/>
                  </a:lnTo>
                  <a:lnTo>
                    <a:pt x="205905" y="224027"/>
                  </a:lnTo>
                  <a:lnTo>
                    <a:pt x="127254" y="171145"/>
                  </a:lnTo>
                  <a:lnTo>
                    <a:pt x="48602" y="224027"/>
                  </a:lnTo>
                  <a:lnTo>
                    <a:pt x="7865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1288" y="4419598"/>
              <a:ext cx="252984" cy="2240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971288" y="4419598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4">
                  <a:moveTo>
                    <a:pt x="0" y="85572"/>
                  </a:moveTo>
                  <a:lnTo>
                    <a:pt x="96634" y="85572"/>
                  </a:lnTo>
                  <a:lnTo>
                    <a:pt x="126492" y="0"/>
                  </a:lnTo>
                  <a:lnTo>
                    <a:pt x="156349" y="85572"/>
                  </a:lnTo>
                  <a:lnTo>
                    <a:pt x="252984" y="85572"/>
                  </a:lnTo>
                  <a:lnTo>
                    <a:pt x="174802" y="138455"/>
                  </a:lnTo>
                  <a:lnTo>
                    <a:pt x="204673" y="224027"/>
                  </a:lnTo>
                  <a:lnTo>
                    <a:pt x="126492" y="171145"/>
                  </a:lnTo>
                  <a:lnTo>
                    <a:pt x="48310" y="224027"/>
                  </a:lnTo>
                  <a:lnTo>
                    <a:pt x="7818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212080" y="4419598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127254" y="0"/>
                  </a:moveTo>
                  <a:lnTo>
                    <a:pt x="97218" y="85572"/>
                  </a:lnTo>
                  <a:lnTo>
                    <a:pt x="0" y="85572"/>
                  </a:lnTo>
                  <a:lnTo>
                    <a:pt x="78651" y="138455"/>
                  </a:lnTo>
                  <a:lnTo>
                    <a:pt x="48602" y="224027"/>
                  </a:lnTo>
                  <a:lnTo>
                    <a:pt x="127254" y="171145"/>
                  </a:lnTo>
                  <a:lnTo>
                    <a:pt x="205905" y="224027"/>
                  </a:lnTo>
                  <a:lnTo>
                    <a:pt x="175856" y="138455"/>
                  </a:lnTo>
                  <a:lnTo>
                    <a:pt x="254508" y="85572"/>
                  </a:lnTo>
                  <a:lnTo>
                    <a:pt x="157289" y="855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212080" y="4419598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0" y="85572"/>
                  </a:moveTo>
                  <a:lnTo>
                    <a:pt x="97218" y="85572"/>
                  </a:lnTo>
                  <a:lnTo>
                    <a:pt x="127254" y="0"/>
                  </a:lnTo>
                  <a:lnTo>
                    <a:pt x="157289" y="85572"/>
                  </a:lnTo>
                  <a:lnTo>
                    <a:pt x="254508" y="85572"/>
                  </a:lnTo>
                  <a:lnTo>
                    <a:pt x="175856" y="138455"/>
                  </a:lnTo>
                  <a:lnTo>
                    <a:pt x="205905" y="224027"/>
                  </a:lnTo>
                  <a:lnTo>
                    <a:pt x="127254" y="171145"/>
                  </a:lnTo>
                  <a:lnTo>
                    <a:pt x="48602" y="224027"/>
                  </a:lnTo>
                  <a:lnTo>
                    <a:pt x="78651" y="138455"/>
                  </a:lnTo>
                  <a:lnTo>
                    <a:pt x="0" y="855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2659126" y="2930398"/>
            <a:ext cx="1097915" cy="640715"/>
            <a:chOff x="2659126" y="2930398"/>
            <a:chExt cx="1097915" cy="640715"/>
          </a:xfrm>
        </p:grpSpPr>
        <p:sp>
          <p:nvSpPr>
            <p:cNvPr id="53" name="object 53"/>
            <p:cNvSpPr/>
            <p:nvPr/>
          </p:nvSpPr>
          <p:spPr>
            <a:xfrm>
              <a:off x="2665476" y="2936748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771144" y="0"/>
                  </a:moveTo>
                  <a:lnTo>
                    <a:pt x="771144" y="156972"/>
                  </a:lnTo>
                  <a:lnTo>
                    <a:pt x="0" y="156972"/>
                  </a:lnTo>
                  <a:lnTo>
                    <a:pt x="0" y="470916"/>
                  </a:lnTo>
                  <a:lnTo>
                    <a:pt x="771144" y="470916"/>
                  </a:lnTo>
                  <a:lnTo>
                    <a:pt x="771144" y="627888"/>
                  </a:lnTo>
                  <a:lnTo>
                    <a:pt x="1085088" y="313944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665476" y="2936748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0" y="156972"/>
                  </a:moveTo>
                  <a:lnTo>
                    <a:pt x="771144" y="156972"/>
                  </a:lnTo>
                  <a:lnTo>
                    <a:pt x="771144" y="0"/>
                  </a:lnTo>
                  <a:lnTo>
                    <a:pt x="1085088" y="313944"/>
                  </a:lnTo>
                  <a:lnTo>
                    <a:pt x="771144" y="627888"/>
                  </a:lnTo>
                  <a:lnTo>
                    <a:pt x="771144" y="470916"/>
                  </a:lnTo>
                  <a:lnTo>
                    <a:pt x="0" y="470916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2659126" y="5202682"/>
            <a:ext cx="1097915" cy="640715"/>
            <a:chOff x="2659126" y="5202682"/>
            <a:chExt cx="1097915" cy="640715"/>
          </a:xfrm>
        </p:grpSpPr>
        <p:sp>
          <p:nvSpPr>
            <p:cNvPr id="56" name="object 56"/>
            <p:cNvSpPr/>
            <p:nvPr/>
          </p:nvSpPr>
          <p:spPr>
            <a:xfrm>
              <a:off x="2665476" y="5209032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771144" y="0"/>
                  </a:moveTo>
                  <a:lnTo>
                    <a:pt x="771144" y="156972"/>
                  </a:lnTo>
                  <a:lnTo>
                    <a:pt x="0" y="156972"/>
                  </a:lnTo>
                  <a:lnTo>
                    <a:pt x="0" y="470916"/>
                  </a:lnTo>
                  <a:lnTo>
                    <a:pt x="771144" y="470916"/>
                  </a:lnTo>
                  <a:lnTo>
                    <a:pt x="771144" y="627888"/>
                  </a:lnTo>
                  <a:lnTo>
                    <a:pt x="1085088" y="313944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665476" y="5209032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0" y="156972"/>
                  </a:moveTo>
                  <a:lnTo>
                    <a:pt x="771144" y="156972"/>
                  </a:lnTo>
                  <a:lnTo>
                    <a:pt x="771144" y="0"/>
                  </a:lnTo>
                  <a:lnTo>
                    <a:pt x="1085088" y="313944"/>
                  </a:lnTo>
                  <a:lnTo>
                    <a:pt x="771144" y="627888"/>
                  </a:lnTo>
                  <a:lnTo>
                    <a:pt x="771144" y="470916"/>
                  </a:lnTo>
                  <a:lnTo>
                    <a:pt x="0" y="470916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77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User-Based</a:t>
            </a:r>
            <a:r>
              <a:rPr dirty="0" sz="4000" spc="-20"/>
              <a:t> Collaborative</a:t>
            </a:r>
            <a:r>
              <a:rPr dirty="0" sz="4000" spc="-30"/>
              <a:t> </a:t>
            </a:r>
            <a:r>
              <a:rPr dirty="0" sz="4000" spc="-10"/>
              <a:t>Filtering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5305" y="3108848"/>
            <a:ext cx="533234" cy="11734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7448" y="2732532"/>
            <a:ext cx="1450847" cy="203147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7249159" cy="14198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eople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fickle;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tastes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usually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do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0750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Problems</a:t>
            </a:r>
            <a:r>
              <a:rPr dirty="0" sz="4000" spc="-10"/>
              <a:t> </a:t>
            </a:r>
            <a:r>
              <a:rPr dirty="0" sz="4000" spc="-5"/>
              <a:t>with</a:t>
            </a:r>
            <a:r>
              <a:rPr dirty="0" sz="4000" spc="-20"/>
              <a:t> </a:t>
            </a:r>
            <a:r>
              <a:rPr dirty="0" sz="4000" spc="-5"/>
              <a:t>User-Based</a:t>
            </a:r>
            <a:r>
              <a:rPr dirty="0" sz="4000" spc="-25"/>
              <a:t> </a:t>
            </a:r>
            <a:r>
              <a:rPr dirty="0" sz="4000"/>
              <a:t>CF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035540" cy="14198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always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doesn’t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fewer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things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(less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computation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Harder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game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What </a:t>
            </a:r>
            <a:r>
              <a:rPr dirty="0"/>
              <a:t>if </a:t>
            </a:r>
            <a:r>
              <a:rPr dirty="0" spc="-25"/>
              <a:t>we </a:t>
            </a:r>
            <a:r>
              <a:rPr dirty="0" spc="-5"/>
              <a:t>based </a:t>
            </a:r>
            <a:r>
              <a:rPr dirty="0" spc="-10"/>
              <a:t>recommendations </a:t>
            </a:r>
            <a:r>
              <a:rPr dirty="0" spc="-5"/>
              <a:t>on </a:t>
            </a:r>
            <a:r>
              <a:rPr dirty="0" spc="-10"/>
              <a:t>relationships </a:t>
            </a:r>
            <a:r>
              <a:rPr dirty="0" spc="-800"/>
              <a:t> </a:t>
            </a:r>
            <a:r>
              <a:rPr dirty="0" spc="-15"/>
              <a:t>between</a:t>
            </a:r>
            <a:r>
              <a:rPr dirty="0"/>
              <a:t> </a:t>
            </a:r>
            <a:r>
              <a:rPr dirty="0" spc="-5"/>
              <a:t>things</a:t>
            </a:r>
            <a:r>
              <a:rPr dirty="0" spc="-15"/>
              <a:t> instead</a:t>
            </a:r>
            <a:r>
              <a:rPr dirty="0" spc="-20"/>
              <a:t> </a:t>
            </a:r>
            <a:r>
              <a:rPr dirty="0" spc="-5"/>
              <a:t>of</a:t>
            </a:r>
            <a:r>
              <a:rPr dirty="0" spc="5"/>
              <a:t> </a:t>
            </a:r>
            <a:r>
              <a:rPr dirty="0" spc="-5"/>
              <a:t>people?</a:t>
            </a:r>
          </a:p>
        </p:txBody>
      </p:sp>
    </p:spTree>
  </p:cSld>
  <p:clrMapOvr>
    <a:masterClrMapping/>
  </p:clrMapOvr>
  <p:transition spd="med">
    <p:fade thruBlk="0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9982835" cy="27762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pair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were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watched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person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similarity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across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users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watched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movie,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similarity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strength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7A76E"/>
              </a:buClr>
              <a:buFont typeface="Georgia"/>
              <a:buChar char="•"/>
            </a:pPr>
            <a:endParaRPr sz="32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(This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it!)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5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Item-Based</a:t>
            </a:r>
            <a:r>
              <a:rPr dirty="0" sz="4000" spc="-15"/>
              <a:t> </a:t>
            </a:r>
            <a:r>
              <a:rPr dirty="0" sz="4000" spc="-20"/>
              <a:t>Collaborative</a:t>
            </a:r>
            <a:r>
              <a:rPr dirty="0" sz="4000" spc="-15"/>
              <a:t> </a:t>
            </a:r>
            <a:r>
              <a:rPr dirty="0" sz="4000" spc="-10"/>
              <a:t>Filtering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8013700" cy="36220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KA</a:t>
            </a:r>
            <a:r>
              <a:rPr dirty="0" sz="28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Sum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samples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children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house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street:</a:t>
            </a:r>
            <a:endParaRPr sz="2600">
              <a:latin typeface="Calibri"/>
              <a:cs typeface="Calibri"/>
            </a:endParaRPr>
          </a:p>
          <a:p>
            <a:pPr algn="ctr" marR="708025">
              <a:lnSpc>
                <a:spcPct val="100000"/>
              </a:lnSpc>
              <a:spcBef>
                <a:spcPts val="2305"/>
              </a:spcBef>
            </a:pPr>
            <a:r>
              <a:rPr dirty="0" sz="3200" spc="-5">
                <a:latin typeface="Calibri"/>
                <a:cs typeface="Calibri"/>
              </a:rPr>
              <a:t>0, 2,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3, 2,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0, 0,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2, </a:t>
            </a:r>
            <a:r>
              <a:rPr dirty="0" sz="320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427355">
              <a:lnSpc>
                <a:spcPct val="100000"/>
              </a:lnSpc>
              <a:spcBef>
                <a:spcPts val="5"/>
              </a:spcBef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MEAN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(0+2+3+2+1+0+0+2+0)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/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9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1.11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2236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Mean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5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Item-Based</a:t>
            </a:r>
            <a:r>
              <a:rPr dirty="0" sz="4000" spc="-15"/>
              <a:t> </a:t>
            </a:r>
            <a:r>
              <a:rPr dirty="0" sz="4000" spc="-20"/>
              <a:t>Collaborative</a:t>
            </a:r>
            <a:r>
              <a:rPr dirty="0" sz="4000" spc="-15"/>
              <a:t> </a:t>
            </a:r>
            <a:r>
              <a:rPr dirty="0" sz="4000" spc="-10"/>
              <a:t>Filtering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505" y="2405759"/>
            <a:ext cx="802346" cy="112523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099" y="3844940"/>
            <a:ext cx="531998" cy="11734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768" y="5297196"/>
            <a:ext cx="491480" cy="10332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0472" y="2209800"/>
            <a:ext cx="1389887" cy="19994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2" y="4358640"/>
            <a:ext cx="1450847" cy="203149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53285" y="2935380"/>
            <a:ext cx="3567429" cy="2462530"/>
            <a:chOff x="1653285" y="2935380"/>
            <a:chExt cx="3567429" cy="2462530"/>
          </a:xfrm>
        </p:grpSpPr>
        <p:sp>
          <p:nvSpPr>
            <p:cNvPr id="20" name="object 20"/>
            <p:cNvSpPr/>
            <p:nvPr/>
          </p:nvSpPr>
          <p:spPr>
            <a:xfrm>
              <a:off x="1667255" y="2973452"/>
              <a:ext cx="3380740" cy="6985"/>
            </a:xfrm>
            <a:custGeom>
              <a:avLst/>
              <a:gdLst/>
              <a:ahLst/>
              <a:cxnLst/>
              <a:rect l="l" t="t" r="r" b="b"/>
              <a:pathLst>
                <a:path w="3380740" h="6985">
                  <a:moveTo>
                    <a:pt x="0" y="6781"/>
                  </a:moveTo>
                  <a:lnTo>
                    <a:pt x="338019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34672" y="293538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152" y="76200"/>
                  </a:lnTo>
                  <a:lnTo>
                    <a:pt x="76276" y="37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59635" y="2993135"/>
              <a:ext cx="3508375" cy="2369185"/>
            </a:xfrm>
            <a:custGeom>
              <a:avLst/>
              <a:gdLst/>
              <a:ahLst/>
              <a:cxnLst/>
              <a:rect l="l" t="t" r="r" b="b"/>
              <a:pathLst>
                <a:path w="3508375" h="2369185">
                  <a:moveTo>
                    <a:pt x="0" y="0"/>
                  </a:moveTo>
                  <a:lnTo>
                    <a:pt x="3508044" y="236895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35838" y="5323410"/>
              <a:ext cx="85090" cy="74295"/>
            </a:xfrm>
            <a:custGeom>
              <a:avLst/>
              <a:gdLst/>
              <a:ahLst/>
              <a:cxnLst/>
              <a:rect l="l" t="t" r="r" b="b"/>
              <a:pathLst>
                <a:path w="85089" h="74295">
                  <a:moveTo>
                    <a:pt x="42646" y="0"/>
                  </a:moveTo>
                  <a:lnTo>
                    <a:pt x="0" y="63144"/>
                  </a:lnTo>
                  <a:lnTo>
                    <a:pt x="84467" y="74218"/>
                  </a:lnTo>
                  <a:lnTo>
                    <a:pt x="42646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5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Item-Based</a:t>
            </a:r>
            <a:r>
              <a:rPr dirty="0" sz="4000" spc="-15"/>
              <a:t> </a:t>
            </a:r>
            <a:r>
              <a:rPr dirty="0" sz="4000" spc="-20"/>
              <a:t>Collaborative</a:t>
            </a:r>
            <a:r>
              <a:rPr dirty="0" sz="4000" spc="-15"/>
              <a:t> </a:t>
            </a:r>
            <a:r>
              <a:rPr dirty="0" sz="4000" spc="-10"/>
              <a:t>Filtering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505" y="2406617"/>
            <a:ext cx="802346" cy="11320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099" y="3855672"/>
            <a:ext cx="531998" cy="11788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768" y="5314254"/>
            <a:ext cx="491480" cy="104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0472" y="2209800"/>
            <a:ext cx="1389887" cy="20116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2" y="4370832"/>
            <a:ext cx="1450847" cy="204368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53285" y="2939953"/>
            <a:ext cx="3568700" cy="2644140"/>
            <a:chOff x="1653285" y="2939953"/>
            <a:chExt cx="3568700" cy="2644140"/>
          </a:xfrm>
        </p:grpSpPr>
        <p:sp>
          <p:nvSpPr>
            <p:cNvPr id="20" name="object 20"/>
            <p:cNvSpPr/>
            <p:nvPr/>
          </p:nvSpPr>
          <p:spPr>
            <a:xfrm>
              <a:off x="1667255" y="2978026"/>
              <a:ext cx="3380740" cy="6985"/>
            </a:xfrm>
            <a:custGeom>
              <a:avLst/>
              <a:gdLst/>
              <a:ahLst/>
              <a:cxnLst/>
              <a:rect l="l" t="t" r="r" b="b"/>
              <a:pathLst>
                <a:path w="3380740" h="6985">
                  <a:moveTo>
                    <a:pt x="0" y="6819"/>
                  </a:moveTo>
                  <a:lnTo>
                    <a:pt x="338019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34672" y="293995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152" y="76200"/>
                  </a:lnTo>
                  <a:lnTo>
                    <a:pt x="76276" y="37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59635" y="2997708"/>
              <a:ext cx="3508375" cy="2383155"/>
            </a:xfrm>
            <a:custGeom>
              <a:avLst/>
              <a:gdLst/>
              <a:ahLst/>
              <a:cxnLst/>
              <a:rect l="l" t="t" r="r" b="b"/>
              <a:pathLst>
                <a:path w="3508375" h="2383154">
                  <a:moveTo>
                    <a:pt x="0" y="0"/>
                  </a:moveTo>
                  <a:lnTo>
                    <a:pt x="3508146" y="23830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35864" y="5342083"/>
              <a:ext cx="84455" cy="74930"/>
            </a:xfrm>
            <a:custGeom>
              <a:avLst/>
              <a:gdLst/>
              <a:ahLst/>
              <a:cxnLst/>
              <a:rect l="l" t="t" r="r" b="b"/>
              <a:pathLst>
                <a:path w="84454" h="74929">
                  <a:moveTo>
                    <a:pt x="42824" y="0"/>
                  </a:moveTo>
                  <a:lnTo>
                    <a:pt x="0" y="63030"/>
                  </a:lnTo>
                  <a:lnTo>
                    <a:pt x="84442" y="74333"/>
                  </a:lnTo>
                  <a:lnTo>
                    <a:pt x="42824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5929" y="3127307"/>
              <a:ext cx="3260725" cy="1311275"/>
            </a:xfrm>
            <a:custGeom>
              <a:avLst/>
              <a:gdLst/>
              <a:ahLst/>
              <a:cxnLst/>
              <a:rect l="l" t="t" r="r" b="b"/>
              <a:pathLst>
                <a:path w="3260725" h="1311275">
                  <a:moveTo>
                    <a:pt x="0" y="1310779"/>
                  </a:moveTo>
                  <a:lnTo>
                    <a:pt x="3260483" y="0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60418" y="3096700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0" y="0"/>
                  </a:moveTo>
                  <a:lnTo>
                    <a:pt x="28422" y="70700"/>
                  </a:lnTo>
                  <a:lnTo>
                    <a:pt x="84912" y="6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48789" y="4458461"/>
              <a:ext cx="3412490" cy="1092835"/>
            </a:xfrm>
            <a:custGeom>
              <a:avLst/>
              <a:gdLst/>
              <a:ahLst/>
              <a:cxnLst/>
              <a:rect l="l" t="t" r="r" b="b"/>
              <a:pathLst>
                <a:path w="3412490" h="1092835">
                  <a:moveTo>
                    <a:pt x="0" y="0"/>
                  </a:moveTo>
                  <a:lnTo>
                    <a:pt x="3412464" y="1092682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37537" y="5510987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23240" y="0"/>
                  </a:moveTo>
                  <a:lnTo>
                    <a:pt x="0" y="72567"/>
                  </a:lnTo>
                  <a:lnTo>
                    <a:pt x="84188" y="59524"/>
                  </a:lnTo>
                  <a:lnTo>
                    <a:pt x="2324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5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Item-Based</a:t>
            </a:r>
            <a:r>
              <a:rPr dirty="0" sz="4000" spc="-15"/>
              <a:t> </a:t>
            </a:r>
            <a:r>
              <a:rPr dirty="0" sz="4000" spc="-20"/>
              <a:t>Collaborative</a:t>
            </a:r>
            <a:r>
              <a:rPr dirty="0" sz="4000" spc="-15"/>
              <a:t> </a:t>
            </a:r>
            <a:r>
              <a:rPr dirty="0" sz="4000" spc="-10"/>
              <a:t>Filtering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628" y="2407190"/>
            <a:ext cx="803747" cy="11366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41" y="3861831"/>
            <a:ext cx="533234" cy="11843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872" y="5326624"/>
            <a:ext cx="492872" cy="10443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6567" y="2209800"/>
            <a:ext cx="1391411" cy="2019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6567" y="4379976"/>
            <a:ext cx="1453895" cy="205130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54810" y="2943001"/>
            <a:ext cx="3573145" cy="2654300"/>
            <a:chOff x="1654810" y="2943001"/>
            <a:chExt cx="3573145" cy="2654300"/>
          </a:xfrm>
        </p:grpSpPr>
        <p:sp>
          <p:nvSpPr>
            <p:cNvPr id="20" name="object 20"/>
            <p:cNvSpPr/>
            <p:nvPr/>
          </p:nvSpPr>
          <p:spPr>
            <a:xfrm>
              <a:off x="1668780" y="2981076"/>
              <a:ext cx="3385185" cy="6985"/>
            </a:xfrm>
            <a:custGeom>
              <a:avLst/>
              <a:gdLst/>
              <a:ahLst/>
              <a:cxnLst/>
              <a:rect l="l" t="t" r="r" b="b"/>
              <a:pathLst>
                <a:path w="3385185" h="6985">
                  <a:moveTo>
                    <a:pt x="0" y="6845"/>
                  </a:moveTo>
                  <a:lnTo>
                    <a:pt x="338480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40814" y="2943001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152" y="76200"/>
                  </a:lnTo>
                  <a:lnTo>
                    <a:pt x="76276" y="37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61160" y="3000756"/>
              <a:ext cx="3513454" cy="2392680"/>
            </a:xfrm>
            <a:custGeom>
              <a:avLst/>
              <a:gdLst/>
              <a:ahLst/>
              <a:cxnLst/>
              <a:rect l="l" t="t" r="r" b="b"/>
              <a:pathLst>
                <a:path w="3513454" h="2392679">
                  <a:moveTo>
                    <a:pt x="0" y="0"/>
                  </a:moveTo>
                  <a:lnTo>
                    <a:pt x="3512959" y="239243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42176" y="5354556"/>
              <a:ext cx="84455" cy="74930"/>
            </a:xfrm>
            <a:custGeom>
              <a:avLst/>
              <a:gdLst/>
              <a:ahLst/>
              <a:cxnLst/>
              <a:rect l="l" t="t" r="r" b="b"/>
              <a:pathLst>
                <a:path w="84454" h="74929">
                  <a:moveTo>
                    <a:pt x="42900" y="0"/>
                  </a:moveTo>
                  <a:lnTo>
                    <a:pt x="0" y="62979"/>
                  </a:lnTo>
                  <a:lnTo>
                    <a:pt x="84429" y="74383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7454" y="3130414"/>
              <a:ext cx="3265170" cy="1316355"/>
            </a:xfrm>
            <a:custGeom>
              <a:avLst/>
              <a:gdLst/>
              <a:ahLst/>
              <a:cxnLst/>
              <a:rect l="l" t="t" r="r" b="b"/>
              <a:pathLst>
                <a:path w="3265170" h="1316354">
                  <a:moveTo>
                    <a:pt x="0" y="1315948"/>
                  </a:moveTo>
                  <a:lnTo>
                    <a:pt x="3264954" y="0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66385" y="3099824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0" y="0"/>
                  </a:moveTo>
                  <a:lnTo>
                    <a:pt x="28486" y="70675"/>
                  </a:lnTo>
                  <a:lnTo>
                    <a:pt x="84912" y="6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50314" y="4467606"/>
              <a:ext cx="3417570" cy="1097280"/>
            </a:xfrm>
            <a:custGeom>
              <a:avLst/>
              <a:gdLst/>
              <a:ahLst/>
              <a:cxnLst/>
              <a:rect l="l" t="t" r="r" b="b"/>
              <a:pathLst>
                <a:path w="3417570" h="1097279">
                  <a:moveTo>
                    <a:pt x="0" y="0"/>
                  </a:moveTo>
                  <a:lnTo>
                    <a:pt x="3417138" y="1097000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3711" y="5524443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23291" y="0"/>
                  </a:moveTo>
                  <a:lnTo>
                    <a:pt x="0" y="72555"/>
                  </a:lnTo>
                  <a:lnTo>
                    <a:pt x="84201" y="59575"/>
                  </a:lnTo>
                  <a:lnTo>
                    <a:pt x="2329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756917" y="5942703"/>
            <a:ext cx="3403600" cy="76200"/>
            <a:chOff x="1756917" y="5942703"/>
            <a:chExt cx="3403600" cy="76200"/>
          </a:xfrm>
        </p:grpSpPr>
        <p:sp>
          <p:nvSpPr>
            <p:cNvPr id="29" name="object 29"/>
            <p:cNvSpPr/>
            <p:nvPr/>
          </p:nvSpPr>
          <p:spPr>
            <a:xfrm>
              <a:off x="1763267" y="5980693"/>
              <a:ext cx="3333750" cy="27940"/>
            </a:xfrm>
            <a:custGeom>
              <a:avLst/>
              <a:gdLst/>
              <a:ahLst/>
              <a:cxnLst/>
              <a:rect l="l" t="t" r="r" b="b"/>
              <a:pathLst>
                <a:path w="3333750" h="27939">
                  <a:moveTo>
                    <a:pt x="0" y="27393"/>
                  </a:moveTo>
                  <a:lnTo>
                    <a:pt x="3333559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83809" y="594270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635" y="76200"/>
                  </a:lnTo>
                  <a:lnTo>
                    <a:pt x="76517" y="37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995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Item-Based</a:t>
            </a:r>
            <a:r>
              <a:rPr dirty="0" sz="4000" spc="-15"/>
              <a:t> </a:t>
            </a:r>
            <a:r>
              <a:rPr dirty="0" sz="4000" spc="-20"/>
              <a:t>Collaborative</a:t>
            </a:r>
            <a:r>
              <a:rPr dirty="0" sz="4000" spc="-15"/>
              <a:t> </a:t>
            </a:r>
            <a:r>
              <a:rPr dirty="0" sz="4000" spc="-10"/>
              <a:t>Filtering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123" y="2411145"/>
            <a:ext cx="809348" cy="11560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664" y="3891026"/>
            <a:ext cx="536911" cy="12049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603" y="5382254"/>
            <a:ext cx="495657" cy="10623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8572" y="2209800"/>
            <a:ext cx="1400555" cy="20543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8572" y="4418076"/>
            <a:ext cx="1463039" cy="208787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62429" y="2956720"/>
            <a:ext cx="3596640" cy="2807335"/>
            <a:chOff x="1662429" y="2956720"/>
            <a:chExt cx="3596640" cy="2807335"/>
          </a:xfrm>
        </p:grpSpPr>
        <p:sp>
          <p:nvSpPr>
            <p:cNvPr id="20" name="object 20"/>
            <p:cNvSpPr/>
            <p:nvPr/>
          </p:nvSpPr>
          <p:spPr>
            <a:xfrm>
              <a:off x="1674875" y="2994788"/>
              <a:ext cx="3408045" cy="6985"/>
            </a:xfrm>
            <a:custGeom>
              <a:avLst/>
              <a:gdLst/>
              <a:ahLst/>
              <a:cxnLst/>
              <a:rect l="l" t="t" r="r" b="b"/>
              <a:pathLst>
                <a:path w="3408045" h="6985">
                  <a:moveTo>
                    <a:pt x="0" y="6972"/>
                  </a:moveTo>
                  <a:lnTo>
                    <a:pt x="340790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69990" y="295672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165" y="76200"/>
                  </a:lnTo>
                  <a:lnTo>
                    <a:pt x="76288" y="37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68779" y="3015996"/>
              <a:ext cx="3537585" cy="2435225"/>
            </a:xfrm>
            <a:custGeom>
              <a:avLst/>
              <a:gdLst/>
              <a:ahLst/>
              <a:cxnLst/>
              <a:rect l="l" t="t" r="r" b="b"/>
              <a:pathLst>
                <a:path w="3537585" h="2435225">
                  <a:moveTo>
                    <a:pt x="0" y="0"/>
                  </a:moveTo>
                  <a:lnTo>
                    <a:pt x="3537026" y="24348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73741" y="5412234"/>
              <a:ext cx="84455" cy="74930"/>
            </a:xfrm>
            <a:custGeom>
              <a:avLst/>
              <a:gdLst/>
              <a:ahLst/>
              <a:cxnLst/>
              <a:rect l="l" t="t" r="r" b="b"/>
              <a:pathLst>
                <a:path w="84454" h="74929">
                  <a:moveTo>
                    <a:pt x="43205" y="0"/>
                  </a:moveTo>
                  <a:lnTo>
                    <a:pt x="0" y="62763"/>
                  </a:lnTo>
                  <a:lnTo>
                    <a:pt x="84366" y="74587"/>
                  </a:lnTo>
                  <a:lnTo>
                    <a:pt x="43205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35073" y="3145877"/>
              <a:ext cx="3287395" cy="1339850"/>
            </a:xfrm>
            <a:custGeom>
              <a:avLst/>
              <a:gdLst/>
              <a:ahLst/>
              <a:cxnLst/>
              <a:rect l="l" t="t" r="r" b="b"/>
              <a:pathLst>
                <a:path w="3287395" h="1339850">
                  <a:moveTo>
                    <a:pt x="0" y="1339253"/>
                  </a:moveTo>
                  <a:lnTo>
                    <a:pt x="3287293" y="0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96236" y="3115388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0" y="0"/>
                  </a:moveTo>
                  <a:lnTo>
                    <a:pt x="28752" y="70561"/>
                  </a:lnTo>
                  <a:lnTo>
                    <a:pt x="84937" y="6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57933" y="4507230"/>
              <a:ext cx="3441065" cy="1116965"/>
            </a:xfrm>
            <a:custGeom>
              <a:avLst/>
              <a:gdLst/>
              <a:ahLst/>
              <a:cxnLst/>
              <a:rect l="l" t="t" r="r" b="b"/>
              <a:pathLst>
                <a:path w="3441065" h="1116964">
                  <a:moveTo>
                    <a:pt x="0" y="0"/>
                  </a:moveTo>
                  <a:lnTo>
                    <a:pt x="3440480" y="1116418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74577" y="5583482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23520" y="0"/>
                  </a:moveTo>
                  <a:lnTo>
                    <a:pt x="0" y="72478"/>
                  </a:lnTo>
                  <a:lnTo>
                    <a:pt x="84239" y="59766"/>
                  </a:lnTo>
                  <a:lnTo>
                    <a:pt x="2352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856040" y="3761232"/>
              <a:ext cx="3335654" cy="1970405"/>
            </a:xfrm>
            <a:custGeom>
              <a:avLst/>
              <a:gdLst/>
              <a:ahLst/>
              <a:cxnLst/>
              <a:rect l="l" t="t" r="r" b="b"/>
              <a:pathLst>
                <a:path w="3335654" h="1970404">
                  <a:moveTo>
                    <a:pt x="3335654" y="0"/>
                  </a:moveTo>
                  <a:lnTo>
                    <a:pt x="0" y="1969935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01361" y="5691900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4">
                  <a:moveTo>
                    <a:pt x="46240" y="0"/>
                  </a:moveTo>
                  <a:lnTo>
                    <a:pt x="0" y="71551"/>
                  </a:lnTo>
                  <a:lnTo>
                    <a:pt x="84988" y="65608"/>
                  </a:lnTo>
                  <a:lnTo>
                    <a:pt x="462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764538" y="6009766"/>
            <a:ext cx="3426460" cy="76200"/>
            <a:chOff x="1764538" y="6009766"/>
            <a:chExt cx="3426460" cy="76200"/>
          </a:xfrm>
        </p:grpSpPr>
        <p:sp>
          <p:nvSpPr>
            <p:cNvPr id="31" name="object 31"/>
            <p:cNvSpPr/>
            <p:nvPr/>
          </p:nvSpPr>
          <p:spPr>
            <a:xfrm>
              <a:off x="1770888" y="6047756"/>
              <a:ext cx="3356610" cy="27940"/>
            </a:xfrm>
            <a:custGeom>
              <a:avLst/>
              <a:gdLst/>
              <a:ahLst/>
              <a:cxnLst/>
              <a:rect l="l" t="t" r="r" b="b"/>
              <a:pathLst>
                <a:path w="3356610" h="27939">
                  <a:moveTo>
                    <a:pt x="0" y="27876"/>
                  </a:moveTo>
                  <a:lnTo>
                    <a:pt x="3356305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14182" y="6009766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635" y="76199"/>
                  </a:lnTo>
                  <a:lnTo>
                    <a:pt x="76517" y="37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528935" cy="3065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0223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ext,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“movie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similarities”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MovieLens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addition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being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important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item-based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filtering, these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valuable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themselves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think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“people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who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liked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liked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Y”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world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we’ll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encounter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world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endParaRPr sz="2800">
              <a:latin typeface="Calibri"/>
              <a:cs typeface="Calibri"/>
            </a:endParaRPr>
          </a:p>
          <a:p>
            <a:pPr marL="268605" marR="70739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movie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recommendations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individuals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6079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50"/>
              <a:t> </a:t>
            </a:r>
            <a:r>
              <a:rPr dirty="0" sz="4000" spc="-5"/>
              <a:t>Do</a:t>
            </a:r>
            <a:r>
              <a:rPr dirty="0" sz="4000" spc="-40"/>
              <a:t> </a:t>
            </a:r>
            <a:r>
              <a:rPr dirty="0" sz="4000" spc="-10"/>
              <a:t>This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49961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FFFFFF"/>
                </a:solidFill>
              </a:rPr>
              <a:t>K-Nearest</a:t>
            </a:r>
            <a:r>
              <a:rPr dirty="0" sz="4400" spc="-8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Neighbor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028555" cy="18846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classify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“distance”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nearest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neighbors,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distance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metric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vote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That’s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4273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K-Nearest</a:t>
            </a:r>
            <a:r>
              <a:rPr dirty="0" sz="4000" spc="-45"/>
              <a:t> </a:t>
            </a:r>
            <a:r>
              <a:rPr dirty="0" sz="4000" spc="-5"/>
              <a:t>Neighbor</a:t>
            </a:r>
            <a:r>
              <a:rPr dirty="0" sz="4000" spc="-15"/>
              <a:t> </a:t>
            </a:r>
            <a:r>
              <a:rPr dirty="0" sz="4000" spc="-5"/>
              <a:t>(KNN)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3656" y="3931920"/>
            <a:ext cx="2656330" cy="240029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367645" cy="1808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lthough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simplest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qualifies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“supervised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learning”.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similarities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metadata!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5123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It’s</a:t>
            </a:r>
            <a:r>
              <a:rPr dirty="0" sz="4000" spc="-25"/>
              <a:t> </a:t>
            </a:r>
            <a:r>
              <a:rPr dirty="0" sz="4000" spc="-20"/>
              <a:t>Really</a:t>
            </a:r>
            <a:r>
              <a:rPr dirty="0" sz="4000" spc="-30"/>
              <a:t> </a:t>
            </a:r>
            <a:r>
              <a:rPr dirty="0" sz="4000" spc="-15"/>
              <a:t>That</a:t>
            </a:r>
            <a:r>
              <a:rPr dirty="0" sz="4000" spc="-30"/>
              <a:t> </a:t>
            </a:r>
            <a:r>
              <a:rPr dirty="0" sz="4000" spc="-10"/>
              <a:t>Simple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410" y="4110228"/>
            <a:ext cx="10410770" cy="2209882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35559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">
                <a:solidFill>
                  <a:srgbClr val="FFFFFF"/>
                </a:solidFill>
              </a:rPr>
              <a:t>Discrete</a:t>
            </a:r>
            <a:r>
              <a:rPr dirty="0" sz="4400" spc="-2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Choice</a:t>
            </a:r>
            <a:r>
              <a:rPr dirty="0" sz="4400" spc="-3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Models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972175" cy="3469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953769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redict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choice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alternatives</a:t>
            </a:r>
            <a:endParaRPr sz="2800">
              <a:latin typeface="Calibri"/>
              <a:cs typeface="Calibri"/>
            </a:endParaRPr>
          </a:p>
          <a:p>
            <a:pPr marL="561340" marR="329565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Do I 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take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train,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bus, or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car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work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today?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(Multinomial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choice)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college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will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go to?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(Multinomial)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cheat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spouse?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(Binary)</a:t>
            </a:r>
            <a:endParaRPr sz="2600">
              <a:latin typeface="Calibri"/>
              <a:cs typeface="Calibri"/>
            </a:endParaRPr>
          </a:p>
          <a:p>
            <a:pPr marL="268605" marR="725170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alternatives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finite,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exhaustive,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mutually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exclusive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8590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Discrete</a:t>
            </a:r>
            <a:r>
              <a:rPr dirty="0" sz="4000" spc="-35"/>
              <a:t> </a:t>
            </a:r>
            <a:r>
              <a:rPr dirty="0" sz="4000" spc="-5"/>
              <a:t>Choice</a:t>
            </a:r>
            <a:r>
              <a:rPr dirty="0" sz="4000" spc="-40"/>
              <a:t> </a:t>
            </a:r>
            <a:r>
              <a:rPr dirty="0" sz="4000" spc="-5"/>
              <a:t>Models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6788" y="2766060"/>
            <a:ext cx="4939283" cy="329183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7657465" cy="26295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values,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midpoint.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algn="ctr" marL="964565">
              <a:lnSpc>
                <a:spcPts val="3840"/>
              </a:lnSpc>
              <a:spcBef>
                <a:spcPts val="1660"/>
              </a:spcBef>
            </a:pPr>
            <a:r>
              <a:rPr dirty="0" sz="3200" spc="-5">
                <a:latin typeface="Calibri"/>
                <a:cs typeface="Calibri"/>
              </a:rPr>
              <a:t>0, 2,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3, 2,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0, 0,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2, </a:t>
            </a:r>
            <a:r>
              <a:rPr dirty="0" sz="320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algn="ctr" marL="963294">
              <a:lnSpc>
                <a:spcPts val="3840"/>
              </a:lnSpc>
            </a:pPr>
            <a:r>
              <a:rPr dirty="0" sz="3200">
                <a:latin typeface="Calibri"/>
                <a:cs typeface="Calibri"/>
              </a:rPr>
              <a:t>Sort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it:</a:t>
            </a:r>
            <a:endParaRPr sz="3200">
              <a:latin typeface="Calibri"/>
              <a:cs typeface="Calibri"/>
            </a:endParaRPr>
          </a:p>
          <a:p>
            <a:pPr algn="ctr" marL="964565">
              <a:lnSpc>
                <a:spcPct val="100000"/>
              </a:lnSpc>
            </a:pPr>
            <a:r>
              <a:rPr dirty="0" sz="3200" spc="-5">
                <a:latin typeface="Calibri"/>
                <a:cs typeface="Calibri"/>
              </a:rPr>
              <a:t>0, 0,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0, 0,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2, 2,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2, </a:t>
            </a:r>
            <a:r>
              <a:rPr dirty="0" sz="320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6065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Med</a:t>
            </a:r>
            <a:r>
              <a:rPr dirty="0" sz="4000" spc="-10"/>
              <a:t>i</a:t>
            </a:r>
            <a:r>
              <a:rPr dirty="0" sz="4000" spc="-5"/>
              <a:t>an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4875021" y="4835397"/>
            <a:ext cx="380365" cy="602615"/>
            <a:chOff x="4875021" y="4835397"/>
            <a:chExt cx="380365" cy="602615"/>
          </a:xfrm>
        </p:grpSpPr>
        <p:sp>
          <p:nvSpPr>
            <p:cNvPr id="5" name="object 5"/>
            <p:cNvSpPr/>
            <p:nvPr/>
          </p:nvSpPr>
          <p:spPr>
            <a:xfrm>
              <a:off x="4881371" y="4841747"/>
              <a:ext cx="367665" cy="589915"/>
            </a:xfrm>
            <a:custGeom>
              <a:avLst/>
              <a:gdLst/>
              <a:ahLst/>
              <a:cxnLst/>
              <a:rect l="l" t="t" r="r" b="b"/>
              <a:pathLst>
                <a:path w="367664" h="589914">
                  <a:moveTo>
                    <a:pt x="183642" y="0"/>
                  </a:moveTo>
                  <a:lnTo>
                    <a:pt x="0" y="183641"/>
                  </a:lnTo>
                  <a:lnTo>
                    <a:pt x="91821" y="183641"/>
                  </a:lnTo>
                  <a:lnTo>
                    <a:pt x="91821" y="589787"/>
                  </a:lnTo>
                  <a:lnTo>
                    <a:pt x="275463" y="589787"/>
                  </a:lnTo>
                  <a:lnTo>
                    <a:pt x="275463" y="183641"/>
                  </a:lnTo>
                  <a:lnTo>
                    <a:pt x="367284" y="183641"/>
                  </a:lnTo>
                  <a:lnTo>
                    <a:pt x="18364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1371" y="4841747"/>
              <a:ext cx="367665" cy="589915"/>
            </a:xfrm>
            <a:custGeom>
              <a:avLst/>
              <a:gdLst/>
              <a:ahLst/>
              <a:cxnLst/>
              <a:rect l="l" t="t" r="r" b="b"/>
              <a:pathLst>
                <a:path w="367664" h="589914">
                  <a:moveTo>
                    <a:pt x="367284" y="183641"/>
                  </a:moveTo>
                  <a:lnTo>
                    <a:pt x="275463" y="183641"/>
                  </a:lnTo>
                  <a:lnTo>
                    <a:pt x="275463" y="589787"/>
                  </a:lnTo>
                  <a:lnTo>
                    <a:pt x="91821" y="589787"/>
                  </a:lnTo>
                  <a:lnTo>
                    <a:pt x="91821" y="183641"/>
                  </a:lnTo>
                  <a:lnTo>
                    <a:pt x="0" y="183641"/>
                  </a:lnTo>
                  <a:lnTo>
                    <a:pt x="183642" y="0"/>
                  </a:lnTo>
                  <a:lnTo>
                    <a:pt x="367284" y="18364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7950200" cy="394716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68605" marR="1378585" indent="-256540">
              <a:lnSpc>
                <a:spcPts val="3030"/>
              </a:lnSpc>
              <a:spcBef>
                <a:spcPts val="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 some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relevant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07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alternatives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329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Generally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Logit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Probit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1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Logistic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Regression,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Probit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some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utility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function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define</a:t>
            </a:r>
            <a:endParaRPr sz="2600">
              <a:latin typeface="Calibri"/>
              <a:cs typeface="Calibri"/>
            </a:endParaRPr>
          </a:p>
          <a:p>
            <a:pPr marL="560705" marR="5080" indent="-247015">
              <a:lnSpc>
                <a:spcPts val="2810"/>
              </a:lnSpc>
              <a:spcBef>
                <a:spcPts val="345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Similar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logistic distribution,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Probit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uses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normal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distribution.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Logistic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looks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lot</a:t>
            </a:r>
            <a:r>
              <a:rPr dirty="0" sz="26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normal,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but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fatter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tails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(higher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kurtosis)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8590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Discrete</a:t>
            </a:r>
            <a:r>
              <a:rPr dirty="0" sz="4000" spc="-35"/>
              <a:t> </a:t>
            </a:r>
            <a:r>
              <a:rPr dirty="0" sz="4000" spc="-5"/>
              <a:t>Choice</a:t>
            </a:r>
            <a:r>
              <a:rPr dirty="0" sz="4000" spc="-40"/>
              <a:t> </a:t>
            </a:r>
            <a:r>
              <a:rPr dirty="0" sz="4000" spc="-5"/>
              <a:t>Models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1213" y="3231231"/>
            <a:ext cx="2329509" cy="1953064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4500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spouse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cheat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7691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E</a:t>
            </a:r>
            <a:r>
              <a:rPr dirty="0" sz="4000" spc="-80"/>
              <a:t>x</a:t>
            </a:r>
            <a:r>
              <a:rPr dirty="0" sz="4000"/>
              <a:t>a</a:t>
            </a:r>
            <a:r>
              <a:rPr dirty="0" sz="4000" spc="-5"/>
              <a:t>mp</a:t>
            </a:r>
            <a:r>
              <a:rPr dirty="0" sz="4000" spc="-10"/>
              <a:t>l</a:t>
            </a:r>
            <a:r>
              <a:rPr dirty="0" sz="4000" spc="-5"/>
              <a:t>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0" y="2205227"/>
            <a:ext cx="5669279" cy="436930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348" y="3913145"/>
            <a:ext cx="3686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Principal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Component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3106356"/>
            <a:ext cx="638556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4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 spc="-15">
                <a:solidFill>
                  <a:srgbClr val="FFFFFF"/>
                </a:solidFill>
                <a:latin typeface="Calibri"/>
                <a:cs typeface="Calibri"/>
              </a:rPr>
              <a:t>Curse</a:t>
            </a:r>
            <a:r>
              <a:rPr dirty="0" sz="4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4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Dimensionality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411460" cy="3553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17157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any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thought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having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huge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“dimesions”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recommending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movies,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vector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head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hurt.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tough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visualize.</a:t>
            </a:r>
            <a:endParaRPr sz="2800">
              <a:latin typeface="Calibri"/>
              <a:cs typeface="Calibri"/>
            </a:endParaRPr>
          </a:p>
          <a:p>
            <a:pPr marL="268605" marR="698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Dimensionality</a:t>
            </a:r>
            <a:r>
              <a:rPr dirty="0" sz="2800" spc="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reduction</a:t>
            </a:r>
            <a:r>
              <a:rPr dirty="0" sz="2800" spc="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attempts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distill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higher-dimensional</a:t>
            </a:r>
            <a:r>
              <a:rPr dirty="0" sz="2800" spc="6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smaller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dimensions,</a:t>
            </a:r>
            <a:r>
              <a:rPr dirty="0" sz="2800" spc="6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while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preserving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possible.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5196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What </a:t>
            </a:r>
            <a:r>
              <a:rPr dirty="0" sz="4000" spc="-10"/>
              <a:t>is</a:t>
            </a:r>
            <a:r>
              <a:rPr dirty="0" sz="4000" spc="-20"/>
              <a:t> </a:t>
            </a:r>
            <a:r>
              <a:rPr dirty="0" sz="4000" spc="-5"/>
              <a:t>the</a:t>
            </a:r>
            <a:r>
              <a:rPr dirty="0" sz="4000" spc="-25"/>
              <a:t> </a:t>
            </a:r>
            <a:r>
              <a:rPr dirty="0" sz="4000" spc="-20"/>
              <a:t>curse</a:t>
            </a:r>
            <a:r>
              <a:rPr dirty="0" sz="4000" spc="-15"/>
              <a:t> </a:t>
            </a:r>
            <a:r>
              <a:rPr dirty="0" sz="4000"/>
              <a:t>of </a:t>
            </a:r>
            <a:r>
              <a:rPr dirty="0" sz="4000" spc="-5"/>
              <a:t>dimensionality?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8771255" cy="9550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dimensionality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reduction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algorithm.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reduces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6471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Remember</a:t>
            </a:r>
            <a:r>
              <a:rPr dirty="0" sz="4000" spc="-10"/>
              <a:t> </a:t>
            </a:r>
            <a:r>
              <a:rPr dirty="0" sz="4000" spc="-5"/>
              <a:t>K-Means</a:t>
            </a:r>
            <a:r>
              <a:rPr dirty="0" sz="4000" spc="-25"/>
              <a:t> </a:t>
            </a:r>
            <a:r>
              <a:rPr dirty="0" sz="4000" spc="-15"/>
              <a:t>Clustering?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671059"/>
            <a:ext cx="1181099" cy="1142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68979" y="4671059"/>
            <a:ext cx="6059170" cy="1403985"/>
            <a:chOff x="3268979" y="4671059"/>
            <a:chExt cx="6059170" cy="14039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8979" y="4671059"/>
              <a:ext cx="1324355" cy="1142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31923" y="5877559"/>
              <a:ext cx="5389880" cy="191135"/>
            </a:xfrm>
            <a:custGeom>
              <a:avLst/>
              <a:gdLst/>
              <a:ahLst/>
              <a:cxnLst/>
              <a:rect l="l" t="t" r="r" b="b"/>
              <a:pathLst>
                <a:path w="5389880" h="191135">
                  <a:moveTo>
                    <a:pt x="5389270" y="190931"/>
                  </a:moveTo>
                  <a:lnTo>
                    <a:pt x="0" y="19093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93819" y="58140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3140" y="4671059"/>
            <a:ext cx="1322831" cy="11429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75776" y="4671059"/>
            <a:ext cx="1324355" cy="114299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08377" y="5126069"/>
            <a:ext cx="828675" cy="76200"/>
            <a:chOff x="2008377" y="5126069"/>
            <a:chExt cx="828675" cy="76200"/>
          </a:xfrm>
        </p:grpSpPr>
        <p:sp>
          <p:nvSpPr>
            <p:cNvPr id="12" name="object 12"/>
            <p:cNvSpPr/>
            <p:nvPr/>
          </p:nvSpPr>
          <p:spPr>
            <a:xfrm>
              <a:off x="2014727" y="5164025"/>
              <a:ext cx="758825" cy="8890"/>
            </a:xfrm>
            <a:custGeom>
              <a:avLst/>
              <a:gdLst/>
              <a:ahLst/>
              <a:cxnLst/>
              <a:rect l="l" t="t" r="r" b="b"/>
              <a:pathLst>
                <a:path w="758825" h="8889">
                  <a:moveTo>
                    <a:pt x="0" y="8521"/>
                  </a:moveTo>
                  <a:lnTo>
                    <a:pt x="758545" y="0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60136" y="512606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863" y="76200"/>
                  </a:lnTo>
                  <a:lnTo>
                    <a:pt x="76631" y="37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757928" y="5204457"/>
            <a:ext cx="1117600" cy="76200"/>
            <a:chOff x="4757928" y="5204457"/>
            <a:chExt cx="1117600" cy="76200"/>
          </a:xfrm>
        </p:grpSpPr>
        <p:sp>
          <p:nvSpPr>
            <p:cNvPr id="15" name="object 15"/>
            <p:cNvSpPr/>
            <p:nvPr/>
          </p:nvSpPr>
          <p:spPr>
            <a:xfrm>
              <a:off x="4757928" y="5242560"/>
              <a:ext cx="1054100" cy="0"/>
            </a:xfrm>
            <a:custGeom>
              <a:avLst/>
              <a:gdLst/>
              <a:ahLst/>
              <a:cxnLst/>
              <a:rect l="l" t="t" r="r" b="b"/>
              <a:pathLst>
                <a:path w="1054100" h="0">
                  <a:moveTo>
                    <a:pt x="0" y="0"/>
                  </a:moveTo>
                  <a:lnTo>
                    <a:pt x="1054100" y="0"/>
                  </a:lnTo>
                </a:path>
              </a:pathLst>
            </a:custGeom>
            <a:ln w="12699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99330" y="520445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7501128" y="5204457"/>
            <a:ext cx="1099185" cy="76200"/>
            <a:chOff x="7501128" y="5204457"/>
            <a:chExt cx="1099185" cy="76200"/>
          </a:xfrm>
        </p:grpSpPr>
        <p:sp>
          <p:nvSpPr>
            <p:cNvPr id="18" name="object 18"/>
            <p:cNvSpPr/>
            <p:nvPr/>
          </p:nvSpPr>
          <p:spPr>
            <a:xfrm>
              <a:off x="7501128" y="5242560"/>
              <a:ext cx="1035685" cy="0"/>
            </a:xfrm>
            <a:custGeom>
              <a:avLst/>
              <a:gdLst/>
              <a:ahLst/>
              <a:cxnLst/>
              <a:rect l="l" t="t" r="r" b="b"/>
              <a:pathLst>
                <a:path w="1035684" h="0">
                  <a:moveTo>
                    <a:pt x="0" y="0"/>
                  </a:moveTo>
                  <a:lnTo>
                    <a:pt x="1035621" y="0"/>
                  </a:lnTo>
                </a:path>
              </a:pathLst>
            </a:custGeom>
            <a:ln w="12699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524057" y="520445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med">
    <p:fade thruBlk="0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3617"/>
            <a:ext cx="7536180" cy="40335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nvolves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math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level: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Finds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“eigenvectors”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dimensional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561340" marR="791210" indent="-247015">
              <a:lnSpc>
                <a:spcPct val="100000"/>
              </a:lnSpc>
              <a:spcBef>
                <a:spcPts val="305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4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define</a:t>
            </a:r>
            <a:r>
              <a:rPr dirty="0" sz="24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hyperplanes that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split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while </a:t>
            </a:r>
            <a:r>
              <a:rPr dirty="0" sz="2400" spc="-5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preserving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  <a:p>
            <a:pPr marL="561340" marR="18542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gets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projected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onto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hyperplanes,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which </a:t>
            </a:r>
            <a:r>
              <a:rPr dirty="0" sz="2400" spc="-5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lower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dimensions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endParaRPr sz="24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popular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implementation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 this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called Singular 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Decomposition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(SVD)</a:t>
            </a:r>
            <a:endParaRPr sz="2400">
              <a:latin typeface="Calibri"/>
              <a:cs typeface="Calibri"/>
            </a:endParaRPr>
          </a:p>
          <a:p>
            <a:pPr marL="268605" marR="443230" indent="-256540">
              <a:lnSpc>
                <a:spcPct val="10000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Also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really useful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things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like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image compression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facial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recognition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02501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Another</a:t>
            </a:r>
            <a:r>
              <a:rPr dirty="0" sz="4000" spc="-15"/>
              <a:t> </a:t>
            </a:r>
            <a:r>
              <a:rPr dirty="0" sz="4000" spc="-35"/>
              <a:t>way:</a:t>
            </a:r>
            <a:r>
              <a:rPr dirty="0" sz="4000" spc="-10"/>
              <a:t> Principal</a:t>
            </a:r>
            <a:r>
              <a:rPr dirty="0" sz="4000" spc="-15"/>
              <a:t> </a:t>
            </a:r>
            <a:r>
              <a:rPr dirty="0" sz="4000" spc="-5"/>
              <a:t>Component</a:t>
            </a:r>
            <a:r>
              <a:rPr dirty="0" sz="4000"/>
              <a:t> </a:t>
            </a:r>
            <a:r>
              <a:rPr dirty="0" sz="4000" spc="-10"/>
              <a:t>Analysis</a:t>
            </a:r>
            <a:r>
              <a:rPr dirty="0" sz="4000" spc="-25"/>
              <a:t> </a:t>
            </a:r>
            <a:r>
              <a:rPr dirty="0" sz="4000" spc="-5"/>
              <a:t>(PCA)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4656" y="2985771"/>
            <a:ext cx="2929278" cy="3068798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6619240" cy="4016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“Iris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dataset”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endParaRPr sz="2800">
              <a:latin typeface="Calibri"/>
              <a:cs typeface="Calibri"/>
            </a:endParaRPr>
          </a:p>
          <a:p>
            <a:pPr marL="268605" marR="631190" indent="-256540">
              <a:lnSpc>
                <a:spcPts val="3030"/>
              </a:lnSpc>
              <a:spcBef>
                <a:spcPts val="359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flower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has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petals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sepals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(the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lower,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supportive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part of 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flower.)</a:t>
            </a:r>
            <a:endParaRPr sz="2800">
              <a:latin typeface="Calibri"/>
              <a:cs typeface="Calibri"/>
            </a:endParaRPr>
          </a:p>
          <a:p>
            <a:pPr marL="268605" marR="15875" indent="-256540">
              <a:lnSpc>
                <a:spcPts val="303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length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width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petals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sepals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specimens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07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That’s four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dimensions!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Ow.</a:t>
            </a:r>
            <a:endParaRPr sz="2600">
              <a:latin typeface="Calibri"/>
              <a:cs typeface="Calibri"/>
            </a:endParaRPr>
          </a:p>
          <a:p>
            <a:pPr marL="561340" marR="5080" indent="-247015">
              <a:lnSpc>
                <a:spcPts val="2810"/>
              </a:lnSpc>
              <a:spcBef>
                <a:spcPts val="345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also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know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subspecies classification of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flower</a:t>
            </a:r>
            <a:endParaRPr sz="2600">
              <a:latin typeface="Calibri"/>
              <a:cs typeface="Calibri"/>
            </a:endParaRPr>
          </a:p>
          <a:p>
            <a:pPr marL="268605" marR="139065" indent="-256540">
              <a:lnSpc>
                <a:spcPts val="303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PCA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visualize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dimensions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while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preserving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3540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Example:</a:t>
            </a:r>
            <a:r>
              <a:rPr dirty="0" sz="4000" spc="5"/>
              <a:t> </a:t>
            </a:r>
            <a:r>
              <a:rPr dirty="0" sz="4000" spc="-10"/>
              <a:t>Visualizing</a:t>
            </a:r>
            <a:r>
              <a:rPr dirty="0" sz="4000" spc="-15"/>
              <a:t> </a:t>
            </a:r>
            <a:r>
              <a:rPr dirty="0" sz="4000"/>
              <a:t>4-D</a:t>
            </a:r>
            <a:r>
              <a:rPr dirty="0" sz="4000" spc="-5"/>
              <a:t> Iris</a:t>
            </a:r>
            <a:r>
              <a:rPr dirty="0" sz="4000" spc="15"/>
              <a:t> </a:t>
            </a:r>
            <a:r>
              <a:rPr dirty="0" sz="4000" spc="-15"/>
              <a:t>Flower</a:t>
            </a:r>
            <a:r>
              <a:rPr dirty="0" sz="4000" spc="5"/>
              <a:t> </a:t>
            </a:r>
            <a:r>
              <a:rPr dirty="0" sz="4000" spc="-25"/>
              <a:t>Data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2460" y="2938272"/>
            <a:ext cx="3939539" cy="295503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94087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5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800" spc="-75">
                <a:solidFill>
                  <a:srgbClr val="455F51"/>
                </a:solidFill>
                <a:latin typeface="Calibri"/>
                <a:cs typeface="Calibri"/>
              </a:rPr>
              <a:t>et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again,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technique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3540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Example:</a:t>
            </a:r>
            <a:r>
              <a:rPr dirty="0" sz="4000" spc="5"/>
              <a:t> </a:t>
            </a:r>
            <a:r>
              <a:rPr dirty="0" sz="4000" spc="-10"/>
              <a:t>Visualizing</a:t>
            </a:r>
            <a:r>
              <a:rPr dirty="0" sz="4000" spc="-15"/>
              <a:t> </a:t>
            </a:r>
            <a:r>
              <a:rPr dirty="0" sz="4000"/>
              <a:t>4-D</a:t>
            </a:r>
            <a:r>
              <a:rPr dirty="0" sz="4000" spc="-5"/>
              <a:t> Iris</a:t>
            </a:r>
            <a:r>
              <a:rPr dirty="0" sz="4000" spc="15"/>
              <a:t> </a:t>
            </a:r>
            <a:r>
              <a:rPr dirty="0" sz="4000" spc="-15"/>
              <a:t>Flower</a:t>
            </a:r>
            <a:r>
              <a:rPr dirty="0" sz="4000" spc="5"/>
              <a:t> </a:t>
            </a:r>
            <a:r>
              <a:rPr dirty="0" sz="4000" spc="-25"/>
              <a:t>Data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348" y="3913145"/>
            <a:ext cx="39103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Warehousing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3106356"/>
            <a:ext cx="265620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ETL</a:t>
            </a:r>
            <a:r>
              <a:rPr dirty="0" sz="4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4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 spc="-110">
                <a:solidFill>
                  <a:srgbClr val="FFFFFF"/>
                </a:solidFill>
                <a:latin typeface="Calibri"/>
                <a:cs typeface="Calibri"/>
              </a:rPr>
              <a:t>ELT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7395209" cy="410845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68605" marR="145034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large,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centralized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database that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contains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information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many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sources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Often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used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business analysis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large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corporations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organizations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Queried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via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SQL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tools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(i.e.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Tableau)</a:t>
            </a:r>
            <a:endParaRPr sz="2600">
              <a:latin typeface="Calibri"/>
              <a:cs typeface="Calibri"/>
            </a:endParaRPr>
          </a:p>
          <a:p>
            <a:pPr marL="268605" marR="1414145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departments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 dedicated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maintaining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warehouse</a:t>
            </a:r>
            <a:endParaRPr sz="2600">
              <a:latin typeface="Calibri"/>
              <a:cs typeface="Calibri"/>
            </a:endParaRPr>
          </a:p>
          <a:p>
            <a:pPr marL="561340" marR="170180" indent="-247015">
              <a:lnSpc>
                <a:spcPts val="2590"/>
              </a:lnSpc>
              <a:spcBef>
                <a:spcPts val="305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normalization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 tricky –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does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relate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other?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views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need?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855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Maintaining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feeds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lot of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Scaling</a:t>
            </a:r>
            <a:r>
              <a:rPr dirty="0" sz="24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4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tricky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7238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What</a:t>
            </a:r>
            <a:r>
              <a:rPr dirty="0" sz="4000" spc="-20"/>
              <a:t> </a:t>
            </a:r>
            <a:r>
              <a:rPr dirty="0" sz="4000" spc="-10"/>
              <a:t>is</a:t>
            </a:r>
            <a:r>
              <a:rPr dirty="0" sz="4000" spc="-30"/>
              <a:t> </a:t>
            </a:r>
            <a:r>
              <a:rPr dirty="0" sz="4000" spc="-25"/>
              <a:t>Data</a:t>
            </a:r>
            <a:r>
              <a:rPr dirty="0" sz="4000" spc="-40"/>
              <a:t> </a:t>
            </a:r>
            <a:r>
              <a:rPr dirty="0" sz="4000" spc="-20"/>
              <a:t>Warehousing?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0" y="2249423"/>
            <a:ext cx="2827019" cy="2119883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479540" cy="4226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68605" marR="16573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even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number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samples,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middle.</a:t>
            </a:r>
            <a:endParaRPr sz="2800">
              <a:latin typeface="Calibri"/>
              <a:cs typeface="Calibri"/>
            </a:endParaRPr>
          </a:p>
          <a:p>
            <a:pPr algn="just" marL="268605" marR="1771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Median is less susceptible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outliers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algn="just" marL="560705" marR="5080" indent="-247015">
              <a:lnSpc>
                <a:spcPct val="100000"/>
              </a:lnSpc>
              <a:spcBef>
                <a:spcPts val="320"/>
              </a:spcBef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Example: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mean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household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income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$72,641,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median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$51,939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600" spc="-5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because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mean is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skewed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handful of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billionaires.</a:t>
            </a:r>
            <a:endParaRPr sz="2600">
              <a:latin typeface="Calibri"/>
              <a:cs typeface="Calibri"/>
            </a:endParaRPr>
          </a:p>
          <a:p>
            <a:pPr algn="just" marL="561340" marR="723900" indent="-247015">
              <a:lnSpc>
                <a:spcPct val="100000"/>
              </a:lnSpc>
              <a:spcBef>
                <a:spcPts val="300"/>
              </a:spcBef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Median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better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represents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“typical”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American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example.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6065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Med</a:t>
            </a:r>
            <a:r>
              <a:rPr dirty="0" sz="4000" spc="-10"/>
              <a:t>i</a:t>
            </a:r>
            <a:r>
              <a:rPr dirty="0" sz="4000" spc="-5"/>
              <a:t>an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9" y="2877312"/>
            <a:ext cx="4602479" cy="306933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3617"/>
            <a:ext cx="8146415" cy="40335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TL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65">
                <a:solidFill>
                  <a:srgbClr val="455F51"/>
                </a:solidFill>
                <a:latin typeface="Calibri"/>
                <a:cs typeface="Calibri"/>
              </a:rPr>
              <a:t>ELT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refer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gets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into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warehouse.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Traditionally,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flow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Extract,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Transform,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Load: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Raw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from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operational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systems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periodically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dirty="0" sz="2400" spc="-10" i="1">
                <a:solidFill>
                  <a:srgbClr val="455F51"/>
                </a:solidFill>
                <a:latin typeface="Calibri"/>
                <a:cs typeface="Calibri"/>
              </a:rPr>
              <a:t>extracted</a:t>
            </a:r>
            <a:endParaRPr sz="2400">
              <a:latin typeface="Calibri"/>
              <a:cs typeface="Calibri"/>
            </a:endParaRPr>
          </a:p>
          <a:p>
            <a:pPr marL="561340" marR="1016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Then,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455F51"/>
                </a:solidFill>
                <a:latin typeface="Calibri"/>
                <a:cs typeface="Calibri"/>
              </a:rPr>
              <a:t>transformed</a:t>
            </a:r>
            <a:r>
              <a:rPr dirty="0" sz="2400" spc="-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schema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needed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dirty="0" sz="2400" spc="-5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DW</a:t>
            </a:r>
            <a:endParaRPr sz="24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Finally,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400" i="1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ed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warehouse,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already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structure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needed</a:t>
            </a:r>
            <a:endParaRPr sz="2400">
              <a:latin typeface="Calibri"/>
              <a:cs typeface="Calibri"/>
            </a:endParaRPr>
          </a:p>
          <a:p>
            <a:pPr marL="268605" marR="208279" indent="-256540">
              <a:lnSpc>
                <a:spcPct val="10000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we’re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dealing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with “big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data”? That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transform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turn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into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big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problem.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9785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ETL:</a:t>
            </a:r>
            <a:r>
              <a:rPr dirty="0" sz="4000" spc="-10"/>
              <a:t> </a:t>
            </a:r>
            <a:r>
              <a:rPr dirty="0" sz="4000" spc="-15"/>
              <a:t>Extract,</a:t>
            </a:r>
            <a:r>
              <a:rPr dirty="0" sz="4000" spc="-20"/>
              <a:t> </a:t>
            </a:r>
            <a:r>
              <a:rPr dirty="0" sz="4000" spc="-50"/>
              <a:t>Transform,</a:t>
            </a:r>
            <a:r>
              <a:rPr dirty="0" sz="4000" spc="20"/>
              <a:t> </a:t>
            </a:r>
            <a:r>
              <a:rPr dirty="0" sz="4000" spc="-5"/>
              <a:t>Load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381" y="2249423"/>
            <a:ext cx="2942842" cy="220675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8430260" cy="414655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68605" marR="2667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8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600" spc="-80">
                <a:solidFill>
                  <a:srgbClr val="455F51"/>
                </a:solidFill>
                <a:latin typeface="Calibri"/>
                <a:cs typeface="Calibri"/>
              </a:rPr>
              <a:t>oday,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huge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Oracle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instance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isn’t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choice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large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warehouse</a:t>
            </a:r>
            <a:endParaRPr sz="2600">
              <a:latin typeface="Calibri"/>
              <a:cs typeface="Calibri"/>
            </a:endParaRPr>
          </a:p>
          <a:p>
            <a:pPr marL="268605" marR="8890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Hive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let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host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massive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databases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Hadoop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75">
                <a:solidFill>
                  <a:srgbClr val="455F51"/>
                </a:solidFill>
                <a:latin typeface="Calibri"/>
                <a:cs typeface="Calibri"/>
              </a:rPr>
              <a:t>Or,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store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 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large,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distributed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NoSQL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store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70"/>
              </a:lnSpc>
              <a:spcBef>
                <a:spcPts val="2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…and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query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MapReduce</a:t>
            </a:r>
            <a:endParaRPr sz="2400">
              <a:latin typeface="Calibri"/>
              <a:cs typeface="Calibri"/>
            </a:endParaRPr>
          </a:p>
          <a:p>
            <a:pPr marL="268605" marR="58419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scalability of Hadoop lets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flip 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loading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process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head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55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Extract</a:t>
            </a:r>
            <a:r>
              <a:rPr dirty="0" sz="24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raw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before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as-is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power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Hadoop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transform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in-place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9035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45"/>
              <a:t>ELT:</a:t>
            </a:r>
            <a:r>
              <a:rPr dirty="0" sz="4000" spc="-10"/>
              <a:t> </a:t>
            </a:r>
            <a:r>
              <a:rPr dirty="0" sz="4000" spc="-15"/>
              <a:t>Extract,</a:t>
            </a:r>
            <a:r>
              <a:rPr dirty="0" sz="4000" spc="-30"/>
              <a:t> </a:t>
            </a:r>
            <a:r>
              <a:rPr dirty="0" sz="4000" spc="-5"/>
              <a:t>Load,</a:t>
            </a:r>
            <a:r>
              <a:rPr dirty="0" sz="4000" spc="-10"/>
              <a:t> </a:t>
            </a:r>
            <a:r>
              <a:rPr dirty="0" sz="4000" spc="-55"/>
              <a:t>Transform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2855" y="2381250"/>
            <a:ext cx="2769144" cy="2486024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9338310" cy="139255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ata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warehousing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discipline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itself,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big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cover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here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courses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Big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Spark,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MapReduce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cover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depth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later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course.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2881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Lots</a:t>
            </a:r>
            <a:r>
              <a:rPr dirty="0" sz="4000" spc="-35"/>
              <a:t> </a:t>
            </a:r>
            <a:r>
              <a:rPr dirty="0" sz="4000" spc="-20"/>
              <a:t>more</a:t>
            </a:r>
            <a:r>
              <a:rPr dirty="0" sz="4000" spc="-10"/>
              <a:t> </a:t>
            </a:r>
            <a:r>
              <a:rPr dirty="0" sz="4000" spc="-20"/>
              <a:t>to</a:t>
            </a:r>
            <a:r>
              <a:rPr dirty="0" sz="4000" spc="-35"/>
              <a:t> </a:t>
            </a:r>
            <a:r>
              <a:rPr dirty="0" sz="4000" spc="-20"/>
              <a:t>explore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8213" y="3852671"/>
            <a:ext cx="3974183" cy="276148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45592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5">
                <a:solidFill>
                  <a:srgbClr val="FFFFFF"/>
                </a:solidFill>
              </a:rPr>
              <a:t>Reinforcement</a:t>
            </a:r>
            <a:r>
              <a:rPr dirty="0" sz="4400" spc="-8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Learning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9144000" cy="2357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indent="-256540">
              <a:lnSpc>
                <a:spcPts val="311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65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600" spc="-65">
                <a:solidFill>
                  <a:srgbClr val="455F51"/>
                </a:solidFill>
                <a:latin typeface="Calibri"/>
                <a:cs typeface="Calibri"/>
              </a:rPr>
              <a:t>ou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agent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“explores”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space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As it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goes,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 learns 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state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changes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conditions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inform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subsequent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behavior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agent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Examples: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Pac-Man,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&amp; Mouse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game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Yields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on-line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once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space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has been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explored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9549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Reinforcement</a:t>
            </a:r>
            <a:r>
              <a:rPr dirty="0" sz="4000" spc="-70"/>
              <a:t> </a:t>
            </a:r>
            <a:r>
              <a:rPr dirty="0" sz="4000" spc="-5"/>
              <a:t>Learning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535" y="4735067"/>
            <a:ext cx="5399531" cy="19629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8987155" cy="41173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specific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implementation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reinforcement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have: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environmental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states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possible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actions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states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state/action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Start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off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0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Explore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space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happen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after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state/action,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reduce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rewards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happen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after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state/action,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increase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2961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Q-Learning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10043" y="457200"/>
            <a:ext cx="4982210" cy="167640"/>
            <a:chOff x="7210043" y="457200"/>
            <a:chExt cx="4982210" cy="167640"/>
          </a:xfrm>
        </p:grpSpPr>
        <p:sp>
          <p:nvSpPr>
            <p:cNvPr id="3" name="object 3"/>
            <p:cNvSpPr/>
            <p:nvPr/>
          </p:nvSpPr>
          <p:spPr>
            <a:xfrm>
              <a:off x="7213091" y="457200"/>
              <a:ext cx="4979035" cy="163195"/>
            </a:xfrm>
            <a:custGeom>
              <a:avLst/>
              <a:gdLst/>
              <a:ahLst/>
              <a:cxnLst/>
              <a:rect l="l" t="t" r="r" b="b"/>
              <a:pathLst>
                <a:path w="4979034" h="163195">
                  <a:moveTo>
                    <a:pt x="0" y="163067"/>
                  </a:moveTo>
                  <a:lnTo>
                    <a:pt x="4978908" y="163067"/>
                  </a:lnTo>
                  <a:lnTo>
                    <a:pt x="4978908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10043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59412" y="457199"/>
              <a:ext cx="131445" cy="163195"/>
            </a:xfrm>
            <a:custGeom>
              <a:avLst/>
              <a:gdLst/>
              <a:ahLst/>
              <a:cxnLst/>
              <a:rect l="l" t="t" r="r" b="b"/>
              <a:pathLst>
                <a:path w="131445" h="163195">
                  <a:moveTo>
                    <a:pt x="36563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36563" y="163068"/>
                  </a:lnTo>
                  <a:lnTo>
                    <a:pt x="36563" y="0"/>
                  </a:lnTo>
                  <a:close/>
                </a:path>
                <a:path w="131445" h="163195">
                  <a:moveTo>
                    <a:pt x="131064" y="0"/>
                  </a:moveTo>
                  <a:lnTo>
                    <a:pt x="53340" y="0"/>
                  </a:lnTo>
                  <a:lnTo>
                    <a:pt x="53340" y="163068"/>
                  </a:lnTo>
                  <a:lnTo>
                    <a:pt x="131064" y="1630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033503" y="457200"/>
              <a:ext cx="12700" cy="163195"/>
            </a:xfrm>
            <a:custGeom>
              <a:avLst/>
              <a:gdLst/>
              <a:ahLst/>
              <a:cxnLst/>
              <a:rect l="l" t="t" r="r" b="b"/>
              <a:pathLst>
                <a:path w="12700" h="163195">
                  <a:moveTo>
                    <a:pt x="0" y="163067"/>
                  </a:moveTo>
                  <a:lnTo>
                    <a:pt x="12192" y="163067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967971" y="457200"/>
              <a:ext cx="36830" cy="163195"/>
            </a:xfrm>
            <a:custGeom>
              <a:avLst/>
              <a:gdLst/>
              <a:ahLst/>
              <a:cxnLst/>
              <a:rect l="l" t="t" r="r" b="b"/>
              <a:pathLst>
                <a:path w="36829" h="163195">
                  <a:moveTo>
                    <a:pt x="0" y="163067"/>
                  </a:moveTo>
                  <a:lnTo>
                    <a:pt x="36575" y="163067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887199" y="457200"/>
              <a:ext cx="73660" cy="128270"/>
            </a:xfrm>
            <a:custGeom>
              <a:avLst/>
              <a:gdLst/>
              <a:ahLst/>
              <a:cxnLst/>
              <a:rect l="l" t="t" r="r" b="b"/>
              <a:pathLst>
                <a:path w="73659" h="128270">
                  <a:moveTo>
                    <a:pt x="0" y="128015"/>
                  </a:moveTo>
                  <a:lnTo>
                    <a:pt x="73151" y="12801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30811" y="457200"/>
              <a:ext cx="12700" cy="128270"/>
            </a:xfrm>
            <a:custGeom>
              <a:avLst/>
              <a:gdLst/>
              <a:ahLst/>
              <a:cxnLst/>
              <a:rect l="l" t="t" r="r" b="b"/>
              <a:pathLst>
                <a:path w="12700" h="128270">
                  <a:moveTo>
                    <a:pt x="0" y="128015"/>
                  </a:moveTo>
                  <a:lnTo>
                    <a:pt x="12179" y="128015"/>
                  </a:lnTo>
                  <a:lnTo>
                    <a:pt x="12179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98068" y="2189480"/>
            <a:ext cx="10157460" cy="24180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indent="-256540">
              <a:lnSpc>
                <a:spcPts val="298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Wh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some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state/actions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here?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610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wall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West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605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dies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moves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step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South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575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continues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live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if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North or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East</a:t>
            </a:r>
            <a:endParaRPr sz="2400">
              <a:latin typeface="Calibri"/>
              <a:cs typeface="Calibri"/>
            </a:endParaRPr>
          </a:p>
          <a:p>
            <a:pPr marL="268605" marR="5080" indent="-256540">
              <a:lnSpc>
                <a:spcPts val="2500"/>
              </a:lnSpc>
              <a:spcBef>
                <a:spcPts val="43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6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can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“look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ahead”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discount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factor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when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computing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Q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(here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previous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state,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s’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current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state)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630"/>
              </a:lnSpc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Q(s,a)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+=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discount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*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(reward(s,a)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max(Q(s’))</a:t>
            </a:r>
            <a:r>
              <a:rPr dirty="0" sz="24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Q(s,a))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2961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Q-Learning</a:t>
            </a:r>
            <a:endParaRPr sz="4000"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7539" y="4896611"/>
            <a:ext cx="5401043" cy="196138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739" y="144271"/>
            <a:ext cx="8907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Q(s,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a)</a:t>
            </a:r>
            <a:r>
              <a:rPr dirty="0" sz="900" spc="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+=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alpha</a:t>
            </a:r>
            <a:r>
              <a:rPr dirty="0" sz="900" spc="-1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*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(reward(s,a)</a:t>
            </a:r>
            <a:r>
              <a:rPr dirty="0" sz="900" spc="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+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max(Q(s')</a:t>
            </a:r>
            <a:r>
              <a:rPr dirty="0" sz="900" spc="2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- Q(s,a))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where</a:t>
            </a:r>
            <a:r>
              <a:rPr dirty="0" sz="900" spc="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s is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the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previous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state,</a:t>
            </a:r>
            <a:r>
              <a:rPr dirty="0" sz="900" spc="-2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a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is the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previous</a:t>
            </a:r>
            <a:r>
              <a:rPr dirty="0" sz="900" spc="-1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action,s'</a:t>
            </a:r>
            <a:r>
              <a:rPr dirty="0" sz="900" spc="-3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is the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current</a:t>
            </a:r>
            <a:r>
              <a:rPr dirty="0" sz="900" spc="-2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state,</a:t>
            </a:r>
            <a:r>
              <a:rPr dirty="0" sz="900" spc="-2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and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alpha</a:t>
            </a:r>
            <a:r>
              <a:rPr dirty="0" sz="900" spc="-2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is the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discount</a:t>
            </a:r>
            <a:r>
              <a:rPr dirty="0" sz="900" spc="-3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factor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(set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to</a:t>
            </a:r>
            <a:r>
              <a:rPr dirty="0" sz="900" spc="-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.5</a:t>
            </a:r>
            <a:r>
              <a:rPr dirty="0" sz="900" spc="-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45454"/>
                </a:solidFill>
                <a:latin typeface="Arial MT"/>
                <a:cs typeface="Arial MT"/>
              </a:rPr>
              <a:t>here).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384"/>
            <a:ext cx="10585450" cy="37445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efficiently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explore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possible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states?</a:t>
            </a:r>
            <a:endParaRPr sz="2800">
              <a:latin typeface="Calibri"/>
              <a:cs typeface="Calibri"/>
            </a:endParaRPr>
          </a:p>
          <a:p>
            <a:pPr marL="561340" marR="84963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Simple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approach: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always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choose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action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given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state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highest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Q. If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there’s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tie,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choose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6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09"/>
              </a:spcBef>
            </a:pPr>
            <a:r>
              <a:rPr dirty="0" sz="2400" spc="-45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-335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that’s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inefficient,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miss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lot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paths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9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way: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introduce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epsilon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endParaRPr sz="2600">
              <a:latin typeface="Calibri"/>
              <a:cs typeface="Calibri"/>
            </a:endParaRPr>
          </a:p>
          <a:p>
            <a:pPr marL="826135" marR="5080" indent="-219710">
              <a:lnSpc>
                <a:spcPct val="100000"/>
              </a:lnSpc>
              <a:spcBef>
                <a:spcPts val="309"/>
              </a:spcBef>
            </a:pPr>
            <a:r>
              <a:rPr dirty="0" sz="2400" spc="-45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-445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random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number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 less than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epsilon, don’t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follow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highest </a:t>
            </a:r>
            <a:r>
              <a:rPr dirty="0" sz="2400" spc="60">
                <a:solidFill>
                  <a:srgbClr val="455F51"/>
                </a:solidFill>
                <a:latin typeface="Calibri"/>
                <a:cs typeface="Calibri"/>
              </a:rPr>
              <a:t>Q,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but choose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00"/>
              </a:spcBef>
            </a:pPr>
            <a:r>
              <a:rPr dirty="0" sz="2400" spc="-1535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22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dirty="0" sz="2400" spc="-5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165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l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 spc="-4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ti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ally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00"/>
              </a:spcBef>
            </a:pPr>
            <a:r>
              <a:rPr dirty="0" sz="2400" spc="-1535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22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oo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g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il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 tri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1073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The</a:t>
            </a:r>
            <a:r>
              <a:rPr dirty="0" sz="4000" spc="-40"/>
              <a:t> </a:t>
            </a:r>
            <a:r>
              <a:rPr dirty="0" sz="4000" spc="-20"/>
              <a:t>exploration</a:t>
            </a:r>
            <a:r>
              <a:rPr dirty="0" sz="4000" spc="-35"/>
              <a:t> </a:t>
            </a:r>
            <a:r>
              <a:rPr dirty="0" sz="4000" spc="-15"/>
              <a:t>problem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3561" y="5097607"/>
            <a:ext cx="680085" cy="282575"/>
          </a:xfrm>
          <a:custGeom>
            <a:avLst/>
            <a:gdLst/>
            <a:ahLst/>
            <a:cxnLst/>
            <a:rect l="l" t="t" r="r" b="b"/>
            <a:pathLst>
              <a:path w="680084" h="282575">
                <a:moveTo>
                  <a:pt x="589432" y="0"/>
                </a:moveTo>
                <a:lnTo>
                  <a:pt x="585419" y="11455"/>
                </a:lnTo>
                <a:lnTo>
                  <a:pt x="601761" y="18551"/>
                </a:lnTo>
                <a:lnTo>
                  <a:pt x="615815" y="28371"/>
                </a:lnTo>
                <a:lnTo>
                  <a:pt x="644348" y="73880"/>
                </a:lnTo>
                <a:lnTo>
                  <a:pt x="652678" y="115661"/>
                </a:lnTo>
                <a:lnTo>
                  <a:pt x="653719" y="139750"/>
                </a:lnTo>
                <a:lnTo>
                  <a:pt x="652674" y="164649"/>
                </a:lnTo>
                <a:lnTo>
                  <a:pt x="644306" y="207587"/>
                </a:lnTo>
                <a:lnTo>
                  <a:pt x="615827" y="253828"/>
                </a:lnTo>
                <a:lnTo>
                  <a:pt x="585863" y="270865"/>
                </a:lnTo>
                <a:lnTo>
                  <a:pt x="589432" y="282321"/>
                </a:lnTo>
                <a:lnTo>
                  <a:pt x="627941" y="264263"/>
                </a:lnTo>
                <a:lnTo>
                  <a:pt x="656259" y="232994"/>
                </a:lnTo>
                <a:lnTo>
                  <a:pt x="673668" y="191111"/>
                </a:lnTo>
                <a:lnTo>
                  <a:pt x="679475" y="141236"/>
                </a:lnTo>
                <a:lnTo>
                  <a:pt x="678020" y="115357"/>
                </a:lnTo>
                <a:lnTo>
                  <a:pt x="666375" y="69479"/>
                </a:lnTo>
                <a:lnTo>
                  <a:pt x="643274" y="32129"/>
                </a:lnTo>
                <a:lnTo>
                  <a:pt x="609899" y="7391"/>
                </a:lnTo>
                <a:lnTo>
                  <a:pt x="589432" y="0"/>
                </a:lnTo>
                <a:close/>
              </a:path>
              <a:path w="680084" h="282575">
                <a:moveTo>
                  <a:pt x="90030" y="0"/>
                </a:moveTo>
                <a:lnTo>
                  <a:pt x="51617" y="18100"/>
                </a:lnTo>
                <a:lnTo>
                  <a:pt x="23291" y="49479"/>
                </a:lnTo>
                <a:lnTo>
                  <a:pt x="5821" y="91438"/>
                </a:lnTo>
                <a:lnTo>
                  <a:pt x="0" y="141236"/>
                </a:lnTo>
                <a:lnTo>
                  <a:pt x="1450" y="167173"/>
                </a:lnTo>
                <a:lnTo>
                  <a:pt x="13056" y="213051"/>
                </a:lnTo>
                <a:lnTo>
                  <a:pt x="36098" y="250279"/>
                </a:lnTo>
                <a:lnTo>
                  <a:pt x="69503" y="274944"/>
                </a:lnTo>
                <a:lnTo>
                  <a:pt x="90030" y="282321"/>
                </a:lnTo>
                <a:lnTo>
                  <a:pt x="93611" y="270865"/>
                </a:lnTo>
                <a:lnTo>
                  <a:pt x="77521" y="263743"/>
                </a:lnTo>
                <a:lnTo>
                  <a:pt x="63636" y="253828"/>
                </a:lnTo>
                <a:lnTo>
                  <a:pt x="35156" y="207587"/>
                </a:lnTo>
                <a:lnTo>
                  <a:pt x="26788" y="164649"/>
                </a:lnTo>
                <a:lnTo>
                  <a:pt x="25742" y="139750"/>
                </a:lnTo>
                <a:lnTo>
                  <a:pt x="26788" y="115661"/>
                </a:lnTo>
                <a:lnTo>
                  <a:pt x="35156" y="73880"/>
                </a:lnTo>
                <a:lnTo>
                  <a:pt x="63749" y="28371"/>
                </a:lnTo>
                <a:lnTo>
                  <a:pt x="94056" y="11455"/>
                </a:lnTo>
                <a:lnTo>
                  <a:pt x="9003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86645" y="5501467"/>
            <a:ext cx="678180" cy="282575"/>
          </a:xfrm>
          <a:custGeom>
            <a:avLst/>
            <a:gdLst/>
            <a:ahLst/>
            <a:cxnLst/>
            <a:rect l="l" t="t" r="r" b="b"/>
            <a:pathLst>
              <a:path w="678179" h="282575">
                <a:moveTo>
                  <a:pt x="587908" y="0"/>
                </a:moveTo>
                <a:lnTo>
                  <a:pt x="583895" y="11455"/>
                </a:lnTo>
                <a:lnTo>
                  <a:pt x="600232" y="18551"/>
                </a:lnTo>
                <a:lnTo>
                  <a:pt x="614286" y="28371"/>
                </a:lnTo>
                <a:lnTo>
                  <a:pt x="642824" y="73880"/>
                </a:lnTo>
                <a:lnTo>
                  <a:pt x="651154" y="115661"/>
                </a:lnTo>
                <a:lnTo>
                  <a:pt x="652195" y="139750"/>
                </a:lnTo>
                <a:lnTo>
                  <a:pt x="651150" y="164649"/>
                </a:lnTo>
                <a:lnTo>
                  <a:pt x="642782" y="207587"/>
                </a:lnTo>
                <a:lnTo>
                  <a:pt x="614303" y="253828"/>
                </a:lnTo>
                <a:lnTo>
                  <a:pt x="584339" y="270865"/>
                </a:lnTo>
                <a:lnTo>
                  <a:pt x="587908" y="282321"/>
                </a:lnTo>
                <a:lnTo>
                  <a:pt x="626417" y="264263"/>
                </a:lnTo>
                <a:lnTo>
                  <a:pt x="654735" y="232994"/>
                </a:lnTo>
                <a:lnTo>
                  <a:pt x="672144" y="191111"/>
                </a:lnTo>
                <a:lnTo>
                  <a:pt x="677951" y="141236"/>
                </a:lnTo>
                <a:lnTo>
                  <a:pt x="676496" y="115357"/>
                </a:lnTo>
                <a:lnTo>
                  <a:pt x="664851" y="69479"/>
                </a:lnTo>
                <a:lnTo>
                  <a:pt x="641750" y="32129"/>
                </a:lnTo>
                <a:lnTo>
                  <a:pt x="608375" y="7391"/>
                </a:lnTo>
                <a:lnTo>
                  <a:pt x="587908" y="0"/>
                </a:lnTo>
                <a:close/>
              </a:path>
              <a:path w="678179" h="282575">
                <a:moveTo>
                  <a:pt x="90030" y="0"/>
                </a:moveTo>
                <a:lnTo>
                  <a:pt x="51617" y="18100"/>
                </a:lnTo>
                <a:lnTo>
                  <a:pt x="23291" y="49479"/>
                </a:lnTo>
                <a:lnTo>
                  <a:pt x="5821" y="91438"/>
                </a:lnTo>
                <a:lnTo>
                  <a:pt x="0" y="141236"/>
                </a:lnTo>
                <a:lnTo>
                  <a:pt x="1450" y="167173"/>
                </a:lnTo>
                <a:lnTo>
                  <a:pt x="13056" y="213051"/>
                </a:lnTo>
                <a:lnTo>
                  <a:pt x="36098" y="250279"/>
                </a:lnTo>
                <a:lnTo>
                  <a:pt x="69503" y="274944"/>
                </a:lnTo>
                <a:lnTo>
                  <a:pt x="90030" y="282321"/>
                </a:lnTo>
                <a:lnTo>
                  <a:pt x="93611" y="270865"/>
                </a:lnTo>
                <a:lnTo>
                  <a:pt x="77521" y="263743"/>
                </a:lnTo>
                <a:lnTo>
                  <a:pt x="63636" y="253828"/>
                </a:lnTo>
                <a:lnTo>
                  <a:pt x="35156" y="207587"/>
                </a:lnTo>
                <a:lnTo>
                  <a:pt x="26788" y="164649"/>
                </a:lnTo>
                <a:lnTo>
                  <a:pt x="25742" y="139750"/>
                </a:lnTo>
                <a:lnTo>
                  <a:pt x="26788" y="115661"/>
                </a:lnTo>
                <a:lnTo>
                  <a:pt x="35156" y="73880"/>
                </a:lnTo>
                <a:lnTo>
                  <a:pt x="63749" y="28371"/>
                </a:lnTo>
                <a:lnTo>
                  <a:pt x="94056" y="11455"/>
                </a:lnTo>
                <a:lnTo>
                  <a:pt x="9003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5368" y="2218777"/>
            <a:ext cx="10077450" cy="40157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arkov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Process</a:t>
            </a:r>
            <a:endParaRPr sz="2600">
              <a:latin typeface="Calibri"/>
              <a:cs typeface="Calibri"/>
            </a:endParaRPr>
          </a:p>
          <a:p>
            <a:pPr marL="574040" marR="17780" indent="-247015">
              <a:lnSpc>
                <a:spcPct val="100000"/>
              </a:lnSpc>
              <a:spcBef>
                <a:spcPts val="310"/>
              </a:spcBef>
              <a:tabLst>
                <a:tab pos="5734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Wikipedia: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455F51"/>
                </a:solidFill>
                <a:latin typeface="Calibri"/>
                <a:cs typeface="Calibri"/>
              </a:rPr>
              <a:t>Markov</a:t>
            </a:r>
            <a:r>
              <a:rPr dirty="0" sz="2400" spc="-10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400" spc="-10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455F51"/>
                </a:solidFill>
                <a:latin typeface="Calibri"/>
                <a:cs typeface="Calibri"/>
              </a:rPr>
              <a:t>processes </a:t>
            </a:r>
            <a:r>
              <a:rPr dirty="0" sz="2400" spc="-10" b="1">
                <a:solidFill>
                  <a:srgbClr val="455F51"/>
                </a:solidFill>
                <a:latin typeface="Calibri"/>
                <a:cs typeface="Calibri"/>
              </a:rPr>
              <a:t>(MDPs)</a:t>
            </a:r>
            <a:r>
              <a:rPr dirty="0" sz="2400" spc="5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provide</a:t>
            </a:r>
            <a:r>
              <a:rPr dirty="0" sz="24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framework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modeling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u="heavy" sz="2400" spc="-5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2"/>
              </a:rPr>
              <a:t>decision</a:t>
            </a:r>
            <a:r>
              <a:rPr dirty="0" u="heavy" sz="2400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dirty="0" u="heavy" sz="2400" spc="-5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2"/>
              </a:rPr>
              <a:t>making</a:t>
            </a:r>
            <a:r>
              <a:rPr dirty="0" sz="2400" spc="-25">
                <a:solidFill>
                  <a:srgbClr val="ED7A07"/>
                </a:solidFill>
                <a:latin typeface="Calibri"/>
                <a:cs typeface="Calibri"/>
                <a:hlinkClick r:id="rId2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situations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outcomes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are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partly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u="heavy" sz="2400" spc="-15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3"/>
              </a:rPr>
              <a:t>random</a:t>
            </a:r>
            <a:r>
              <a:rPr dirty="0" sz="2400" spc="-15">
                <a:solidFill>
                  <a:srgbClr val="ED7A07"/>
                </a:solidFill>
                <a:latin typeface="Calibri"/>
                <a:cs typeface="Calibri"/>
                <a:hlinkClick r:id="rId3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and partly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under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control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decision </a:t>
            </a:r>
            <a:r>
              <a:rPr dirty="0" sz="2400" spc="-55">
                <a:solidFill>
                  <a:srgbClr val="455F51"/>
                </a:solidFill>
                <a:latin typeface="Calibri"/>
                <a:cs typeface="Calibri"/>
              </a:rPr>
              <a:t>maker.</a:t>
            </a:r>
            <a:endParaRPr sz="2400">
              <a:latin typeface="Calibri"/>
              <a:cs typeface="Calibri"/>
            </a:endParaRPr>
          </a:p>
          <a:p>
            <a:pPr marL="573405" marR="678180" indent="-247015">
              <a:lnSpc>
                <a:spcPct val="100000"/>
              </a:lnSpc>
              <a:spcBef>
                <a:spcPts val="300"/>
              </a:spcBef>
              <a:tabLst>
                <a:tab pos="5734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Sound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familiar?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MDP’s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are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describe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what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we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did using </a:t>
            </a:r>
            <a:r>
              <a:rPr dirty="0" sz="2400" spc="-5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dirty="0" sz="24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notation.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34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States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described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s’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10"/>
              </a:spcBef>
              <a:tabLst>
                <a:tab pos="573405" algn="l"/>
                <a:tab pos="624776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tat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400" spc="-5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iti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fun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cti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ri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ed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47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baseline="-15873" sz="2625" spc="315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baseline="-15873" sz="2625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400" spc="55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dirty="0" sz="2400">
                <a:solidFill>
                  <a:srgbClr val="455F51"/>
                </a:solidFill>
                <a:latin typeface="Cambria Math"/>
                <a:cs typeface="Cambria Math"/>
              </a:rPr>
              <a:t>,</a:t>
            </a:r>
            <a:r>
              <a:rPr dirty="0" sz="2400" spc="-13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400" spc="-535">
                <a:solidFill>
                  <a:srgbClr val="455F51"/>
                </a:solidFill>
                <a:latin typeface="Cambria Math"/>
                <a:cs typeface="Cambria Math"/>
              </a:rPr>
              <a:t>𝑠𝑠</a:t>
            </a:r>
            <a:endParaRPr sz="2400">
              <a:latin typeface="Cambria Math"/>
              <a:cs typeface="Cambria Math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3405" algn="l"/>
                <a:tab pos="730059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“</a:t>
            </a:r>
            <a:r>
              <a:rPr dirty="0" sz="2400" spc="15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”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al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ri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ed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fun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cti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455F51"/>
                </a:solidFill>
                <a:latin typeface="Cambria Math"/>
                <a:cs typeface="Cambria Math"/>
              </a:rPr>
              <a:t>𝑅</a:t>
            </a:r>
            <a:r>
              <a:rPr dirty="0" baseline="-15873" sz="2625" spc="315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baseline="-15873" sz="2625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400" spc="4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dirty="0" sz="2400">
                <a:solidFill>
                  <a:srgbClr val="455F51"/>
                </a:solidFill>
                <a:latin typeface="Cambria Math"/>
                <a:cs typeface="Cambria Math"/>
              </a:rPr>
              <a:t>,</a:t>
            </a:r>
            <a:r>
              <a:rPr dirty="0" sz="2400" spc="-13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400" spc="-535">
                <a:solidFill>
                  <a:srgbClr val="455F51"/>
                </a:solidFill>
                <a:latin typeface="Cambria Math"/>
                <a:cs typeface="Cambria Math"/>
              </a:rPr>
              <a:t>𝑠𝑠</a:t>
            </a:r>
            <a:endParaRPr sz="240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fancier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words!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MDP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dirty="0" sz="2600" spc="-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dirty="0" sz="2600" spc="-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stochastic</a:t>
            </a:r>
            <a:r>
              <a:rPr dirty="0" sz="2600" spc="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control</a:t>
            </a:r>
            <a:r>
              <a:rPr dirty="0" sz="2600" spc="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process.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6454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Fancy</a:t>
            </a:r>
            <a:r>
              <a:rPr dirty="0" sz="4000" spc="-95"/>
              <a:t> </a:t>
            </a:r>
            <a:r>
              <a:rPr dirty="0" sz="4000" spc="-50"/>
              <a:t>Words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384"/>
            <a:ext cx="10492105" cy="37439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Dyn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amic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Programming</a:t>
            </a:r>
            <a:endParaRPr sz="2800">
              <a:latin typeface="Calibri"/>
              <a:cs typeface="Calibri"/>
            </a:endParaRPr>
          </a:p>
          <a:p>
            <a:pPr marL="560705" marR="508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Wikipedia: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b="1">
                <a:solidFill>
                  <a:srgbClr val="455F51"/>
                </a:solidFill>
                <a:latin typeface="Calibri"/>
                <a:cs typeface="Calibri"/>
              </a:rPr>
              <a:t>dynamic</a:t>
            </a:r>
            <a:r>
              <a:rPr dirty="0" sz="2600" spc="10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 b="1">
                <a:solidFill>
                  <a:srgbClr val="455F51"/>
                </a:solidFill>
                <a:latin typeface="Calibri"/>
                <a:cs typeface="Calibri"/>
              </a:rPr>
              <a:t>programming</a:t>
            </a:r>
            <a:r>
              <a:rPr dirty="0" sz="2600" spc="15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method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solving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complex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problem by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breaking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down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collection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simpler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subproblems,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solving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those subproblems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once,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storing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their solutions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-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ideally,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memory-based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structure.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next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time the same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subproblem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occurs, instead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recomputing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solution, one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simply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looks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up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previously computed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solution,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thereby saving computation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time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expense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(hopefully)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modest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expenditure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storage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space.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Sound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familiar?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88810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More</a:t>
            </a:r>
            <a:r>
              <a:rPr dirty="0" sz="4000" spc="-45"/>
              <a:t> </a:t>
            </a:r>
            <a:r>
              <a:rPr dirty="0" sz="4000" spc="-25"/>
              <a:t>Fancy</a:t>
            </a:r>
            <a:r>
              <a:rPr dirty="0" sz="4000" spc="-45"/>
              <a:t> </a:t>
            </a:r>
            <a:r>
              <a:rPr dirty="0" sz="4000" spc="-50"/>
              <a:t>Words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176760"/>
            <a:ext cx="7792084" cy="3821429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relevant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continuous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Back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kids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 house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Calibri"/>
              <a:cs typeface="Calibri"/>
            </a:endParaRPr>
          </a:p>
          <a:p>
            <a:pPr algn="ctr" marL="1929130">
              <a:lnSpc>
                <a:spcPts val="3840"/>
              </a:lnSpc>
            </a:pPr>
            <a:r>
              <a:rPr dirty="0" sz="3200" spc="-5">
                <a:latin typeface="Calibri"/>
                <a:cs typeface="Calibri"/>
              </a:rPr>
              <a:t>0, 2,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3, 2,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0, 0,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2, </a:t>
            </a:r>
            <a:r>
              <a:rPr dirty="0" sz="320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algn="ctr" marL="1927860">
              <a:lnSpc>
                <a:spcPts val="3840"/>
              </a:lnSpc>
            </a:pPr>
            <a:r>
              <a:rPr dirty="0" sz="3200" spc="-5">
                <a:latin typeface="Calibri"/>
                <a:cs typeface="Calibri"/>
              </a:rPr>
              <a:t>How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many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each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value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are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there?</a:t>
            </a:r>
            <a:endParaRPr sz="3200">
              <a:latin typeface="Calibri"/>
              <a:cs typeface="Calibri"/>
            </a:endParaRPr>
          </a:p>
          <a:p>
            <a:pPr algn="ctr" marL="1928495">
              <a:lnSpc>
                <a:spcPct val="100000"/>
              </a:lnSpc>
            </a:pPr>
            <a:r>
              <a:rPr dirty="0" sz="3200" spc="-5">
                <a:latin typeface="Calibri"/>
                <a:cs typeface="Calibri"/>
              </a:rPr>
              <a:t>0: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4, 1: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1, 2: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3,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3: </a:t>
            </a:r>
            <a:r>
              <a:rPr dirty="0" sz="320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  <a:p>
            <a:pPr algn="ctr" marL="1927225">
              <a:lnSpc>
                <a:spcPct val="100000"/>
              </a:lnSpc>
            </a:pP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MODE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2477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</a:t>
            </a:r>
            <a:r>
              <a:rPr dirty="0" sz="4000"/>
              <a:t>o</a:t>
            </a:r>
            <a:r>
              <a:rPr dirty="0" sz="4000" spc="-5"/>
              <a:t>de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8777"/>
            <a:ext cx="7272020" cy="4030979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65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600" spc="-65">
                <a:solidFill>
                  <a:srgbClr val="455F51"/>
                </a:solidFill>
                <a:latin typeface="Calibri"/>
                <a:cs typeface="Calibri"/>
              </a:rPr>
              <a:t>ou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intelligent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few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steps:</a:t>
            </a:r>
            <a:endParaRPr sz="2600">
              <a:latin typeface="Calibri"/>
              <a:cs typeface="Calibri"/>
            </a:endParaRPr>
          </a:p>
          <a:p>
            <a:pPr marL="560705" marR="11430" indent="-247015">
              <a:lnSpc>
                <a:spcPct val="100000"/>
              </a:lnSpc>
              <a:spcBef>
                <a:spcPts val="3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it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semi-randomly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explore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4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choices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movement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(actions)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4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4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conditions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(states)</a:t>
            </a:r>
            <a:endParaRPr sz="2400">
              <a:latin typeface="Calibri"/>
              <a:cs typeface="Calibri"/>
            </a:endParaRPr>
          </a:p>
          <a:p>
            <a:pPr marL="561340" marR="337185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Keep track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reward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or penalty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associated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given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state/action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10">
                <a:solidFill>
                  <a:srgbClr val="455F51"/>
                </a:solidFill>
                <a:latin typeface="Calibri"/>
                <a:cs typeface="Calibri"/>
              </a:rPr>
              <a:t>(Q)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Use those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stored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inform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its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future</a:t>
            </a:r>
            <a:r>
              <a:rPr dirty="0" sz="24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choices</a:t>
            </a:r>
            <a:endParaRPr sz="24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Pretty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simple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concept.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hey,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now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say you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understand reinforcement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learning, Q-learning,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Markov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Decision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Processes,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Dynamic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Programming!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3323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So</a:t>
            </a:r>
            <a:r>
              <a:rPr dirty="0" sz="4000" spc="-50"/>
              <a:t> </a:t>
            </a:r>
            <a:r>
              <a:rPr dirty="0" sz="4000" spc="-20"/>
              <a:t>to</a:t>
            </a:r>
            <a:r>
              <a:rPr dirty="0" sz="4000" spc="-60"/>
              <a:t> </a:t>
            </a:r>
            <a:r>
              <a:rPr dirty="0" sz="4000" spc="-20"/>
              <a:t>recap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4621" y="2593448"/>
            <a:ext cx="3795027" cy="358719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384"/>
            <a:ext cx="10665460" cy="3522979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ython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Markov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Process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Toolbox: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  <a:hlinkClick r:id="rId2"/>
              </a:rPr>
              <a:t>▫	</a:t>
            </a:r>
            <a:r>
              <a:rPr dirty="0" u="heavy" sz="2600" spc="-10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2"/>
              </a:rPr>
              <a:t>http://pymdptoolbox.readthedocs.org/en/latest/api/mdp.html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Cat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&amp;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Mouse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561340" marR="6350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  <a:hlinkClick r:id="rId3"/>
              </a:rPr>
              <a:t>▫	</a:t>
            </a:r>
            <a:r>
              <a:rPr dirty="0" u="heavy" sz="2600" spc="-10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3"/>
              </a:rPr>
              <a:t>https://github.com/studywolf/blog/tree/master/RL/Cat%20vs%20Mouse% </a:t>
            </a:r>
            <a:r>
              <a:rPr dirty="0" sz="2600" spc="-575">
                <a:solidFill>
                  <a:srgbClr val="ED7A07"/>
                </a:solidFill>
                <a:latin typeface="Calibri"/>
                <a:cs typeface="Calibri"/>
              </a:rPr>
              <a:t> </a:t>
            </a:r>
            <a:r>
              <a:rPr dirty="0" u="heavy" sz="2600" spc="-10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3"/>
              </a:rPr>
              <a:t>20exploration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  <a:hlinkClick r:id="rId4"/>
              </a:rPr>
              <a:t>▫	</a:t>
            </a:r>
            <a:r>
              <a:rPr dirty="0" u="heavy" sz="2600" spc="-15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4"/>
              </a:rPr>
              <a:t>https://inst.eecs.berkeley.edu/~cs188/sp12/projects/reinforcement/reinfor </a:t>
            </a:r>
            <a:r>
              <a:rPr dirty="0" sz="2600" spc="-575">
                <a:solidFill>
                  <a:srgbClr val="ED7A07"/>
                </a:solidFill>
                <a:latin typeface="Calibri"/>
                <a:cs typeface="Calibri"/>
              </a:rPr>
              <a:t> </a:t>
            </a:r>
            <a:r>
              <a:rPr dirty="0" u="heavy" sz="2600" spc="-5">
                <a:solidFill>
                  <a:srgbClr val="ED7A07"/>
                </a:solidFill>
                <a:uFill>
                  <a:solidFill>
                    <a:srgbClr val="ED7A07"/>
                  </a:solidFill>
                </a:uFill>
                <a:latin typeface="Calibri"/>
                <a:cs typeface="Calibri"/>
                <a:hlinkClick r:id="rId4"/>
              </a:rPr>
              <a:t>cement.html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9527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Implementing </a:t>
            </a:r>
            <a:r>
              <a:rPr dirty="0" sz="4000" spc="-25"/>
              <a:t>Reinforcement </a:t>
            </a:r>
            <a:r>
              <a:rPr dirty="0" sz="4000" spc="-5"/>
              <a:t>Learning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393128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>
                <a:solidFill>
                  <a:srgbClr val="FFFFFF"/>
                </a:solidFill>
              </a:rPr>
              <a:t>Confusion</a:t>
            </a:r>
            <a:r>
              <a:rPr dirty="0" sz="4400" spc="-9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Matrix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99923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Sometimes</a:t>
            </a:r>
            <a:r>
              <a:rPr dirty="0" sz="4000" spc="-5"/>
              <a:t> </a:t>
            </a:r>
            <a:r>
              <a:rPr dirty="0" sz="4000" spc="-15"/>
              <a:t>accuracy</a:t>
            </a:r>
            <a:r>
              <a:rPr dirty="0" sz="4000" spc="-25"/>
              <a:t> </a:t>
            </a:r>
            <a:r>
              <a:rPr dirty="0" sz="4000" spc="-5"/>
              <a:t>doesn’t </a:t>
            </a:r>
            <a:r>
              <a:rPr dirty="0" sz="4000" spc="-15"/>
              <a:t>tell</a:t>
            </a:r>
            <a:r>
              <a:rPr dirty="0" sz="4000" spc="-25"/>
              <a:t> </a:t>
            </a:r>
            <a:r>
              <a:rPr dirty="0" sz="4000" spc="-5"/>
              <a:t>the whole </a:t>
            </a:r>
            <a:r>
              <a:rPr dirty="0" sz="4000" spc="-20"/>
              <a:t>story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874267" y="2219960"/>
            <a:ext cx="5716905" cy="3088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68605" marR="5461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rare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disease can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 99.9%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accurate by just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guessing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“no” all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time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negative,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negatives.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confusion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matrix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shows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1107" y="2209800"/>
            <a:ext cx="4032502" cy="268985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9060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Binary</a:t>
            </a:r>
            <a:r>
              <a:rPr dirty="0" sz="4000" spc="-40"/>
              <a:t> </a:t>
            </a:r>
            <a:r>
              <a:rPr dirty="0" sz="4000" spc="-10"/>
              <a:t>confusion</a:t>
            </a:r>
            <a:r>
              <a:rPr dirty="0" sz="4000" spc="-40"/>
              <a:t> </a:t>
            </a:r>
            <a:r>
              <a:rPr dirty="0" sz="4000" spc="-10"/>
              <a:t>matrix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1375" y="2203450"/>
          <a:ext cx="8303895" cy="3776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1615"/>
                <a:gridCol w="2761615"/>
                <a:gridCol w="2761614"/>
              </a:tblGrid>
              <a:tr h="1254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12545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TRUE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FALSE</a:t>
                      </a:r>
                      <a:r>
                        <a:rPr dirty="0" sz="18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</a:tr>
              <a:tr h="12545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FALSE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NEGATIVES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TRUE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NEGATIVE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0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0829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Image</a:t>
            </a:r>
            <a:r>
              <a:rPr dirty="0" sz="4000" spc="-25"/>
              <a:t> </a:t>
            </a:r>
            <a:r>
              <a:rPr dirty="0" sz="4000" spc="-5"/>
              <a:t>has</a:t>
            </a:r>
            <a:r>
              <a:rPr dirty="0" sz="4000" spc="-55"/>
              <a:t> </a:t>
            </a:r>
            <a:r>
              <a:rPr dirty="0" sz="4000" spc="-20"/>
              <a:t>cat?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2800" y="2203450"/>
          <a:ext cx="6634480" cy="3883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355"/>
                <a:gridCol w="2205355"/>
                <a:gridCol w="2205355"/>
              </a:tblGrid>
              <a:tr h="1290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8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129002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</a:tr>
              <a:tr h="12900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8105" y="2577710"/>
            <a:ext cx="1991043" cy="1610716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2391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Another</a:t>
            </a:r>
            <a:r>
              <a:rPr dirty="0" sz="4000" spc="-75"/>
              <a:t> </a:t>
            </a:r>
            <a:r>
              <a:rPr dirty="0" sz="4000" spc="-25"/>
              <a:t>format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1375" y="2203450"/>
          <a:ext cx="5507355" cy="3936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2235"/>
                <a:gridCol w="1372235"/>
                <a:gridCol w="1372234"/>
                <a:gridCol w="1372235"/>
              </a:tblGrid>
              <a:tr h="980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66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 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66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 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98080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98080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980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0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2638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Multi-class</a:t>
            </a:r>
            <a:r>
              <a:rPr dirty="0" sz="4000" spc="-15"/>
              <a:t> </a:t>
            </a:r>
            <a:r>
              <a:rPr dirty="0" sz="4000" spc="-10"/>
              <a:t>confusion matrix</a:t>
            </a:r>
            <a:r>
              <a:rPr dirty="0" sz="4000" spc="5"/>
              <a:t> </a:t>
            </a:r>
            <a:r>
              <a:rPr dirty="0" sz="4000" spc="-5"/>
              <a:t>+</a:t>
            </a:r>
            <a:r>
              <a:rPr dirty="0" sz="4000" spc="-25"/>
              <a:t> </a:t>
            </a:r>
            <a:r>
              <a:rPr dirty="0" sz="4000" spc="-10"/>
              <a:t>heat</a:t>
            </a:r>
            <a:r>
              <a:rPr dirty="0" sz="4000" spc="-20"/>
              <a:t> </a:t>
            </a:r>
            <a:r>
              <a:rPr dirty="0" sz="4000" spc="-5"/>
              <a:t>map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8623" y="2209800"/>
            <a:ext cx="5102339" cy="435101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42099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Measuring</a:t>
            </a:r>
            <a:r>
              <a:rPr dirty="0" sz="4400" spc="-5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your</a:t>
            </a:r>
            <a:r>
              <a:rPr dirty="0" sz="4400" spc="-6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Models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8557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Remember</a:t>
            </a:r>
            <a:r>
              <a:rPr dirty="0" sz="4000" spc="5"/>
              <a:t> </a:t>
            </a:r>
            <a:r>
              <a:rPr dirty="0" sz="4000" spc="-5"/>
              <a:t>our</a:t>
            </a:r>
            <a:r>
              <a:rPr dirty="0" sz="4000" spc="5"/>
              <a:t> </a:t>
            </a:r>
            <a:r>
              <a:rPr dirty="0" sz="4000" spc="-5"/>
              <a:t>friend the</a:t>
            </a:r>
            <a:r>
              <a:rPr dirty="0" sz="4000" spc="-20"/>
              <a:t> </a:t>
            </a:r>
            <a:r>
              <a:rPr dirty="0" sz="4000" spc="-15"/>
              <a:t>confusion</a:t>
            </a:r>
            <a:r>
              <a:rPr dirty="0" sz="4000" spc="10"/>
              <a:t> </a:t>
            </a:r>
            <a:r>
              <a:rPr dirty="0" sz="4000" spc="-10"/>
              <a:t>matrix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8525" y="2401887"/>
          <a:ext cx="8303895" cy="3776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1615"/>
                <a:gridCol w="2761615"/>
                <a:gridCol w="2761614"/>
              </a:tblGrid>
              <a:tr h="1254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12545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TRUE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FALSE</a:t>
                      </a:r>
                      <a:r>
                        <a:rPr dirty="0" sz="18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</a:tr>
              <a:tr h="12545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FALSE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NEGATIVES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TRUE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NEGATIVE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742886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FFFFFF"/>
                </a:solidFill>
              </a:rPr>
              <a:t>Standard </a:t>
            </a:r>
            <a:r>
              <a:rPr dirty="0" sz="4400" spc="-10">
                <a:solidFill>
                  <a:srgbClr val="FFFFFF"/>
                </a:solidFill>
              </a:rPr>
              <a:t>Deviation</a:t>
            </a:r>
            <a:r>
              <a:rPr dirty="0" sz="4400" spc="-1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and</a:t>
            </a:r>
            <a:r>
              <a:rPr dirty="0" sz="4400" spc="5">
                <a:solidFill>
                  <a:srgbClr val="FFFFFF"/>
                </a:solidFill>
              </a:rPr>
              <a:t> </a:t>
            </a:r>
            <a:r>
              <a:rPr dirty="0" sz="4400" spc="-35">
                <a:solidFill>
                  <a:srgbClr val="FFFFFF"/>
                </a:solidFill>
              </a:rPr>
              <a:t>Variance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2319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75"/>
              <a:t>R</a:t>
            </a:r>
            <a:r>
              <a:rPr dirty="0" sz="4000" spc="-5"/>
              <a:t>e</a:t>
            </a:r>
            <a:r>
              <a:rPr dirty="0" sz="4000" spc="-40"/>
              <a:t>c</a:t>
            </a:r>
            <a:r>
              <a:rPr dirty="0" sz="4000"/>
              <a:t>a</a:t>
            </a:r>
            <a:r>
              <a:rPr dirty="0" sz="4000" spc="-15"/>
              <a:t>l</a:t>
            </a:r>
            <a:r>
              <a:rPr dirty="0" sz="4000" spc="-5"/>
              <a:t>l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93342" y="2347976"/>
            <a:ext cx="230504" cy="650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00">
                <a:solidFill>
                  <a:srgbClr val="37A76E"/>
                </a:solidFill>
                <a:latin typeface="Georgia"/>
                <a:cs typeface="Georgia"/>
              </a:rPr>
              <a:t>•</a:t>
            </a:r>
            <a:endParaRPr sz="41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2075" y="2715767"/>
            <a:ext cx="6707505" cy="33655"/>
          </a:xfrm>
          <a:custGeom>
            <a:avLst/>
            <a:gdLst/>
            <a:ahLst/>
            <a:cxnLst/>
            <a:rect l="l" t="t" r="r" b="b"/>
            <a:pathLst>
              <a:path w="6707505" h="33655">
                <a:moveTo>
                  <a:pt x="6707124" y="0"/>
                </a:moveTo>
                <a:lnTo>
                  <a:pt x="0" y="0"/>
                </a:lnTo>
                <a:lnTo>
                  <a:pt x="0" y="33527"/>
                </a:lnTo>
                <a:lnTo>
                  <a:pt x="6707124" y="33527"/>
                </a:lnTo>
                <a:lnTo>
                  <a:pt x="670712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73602" y="2183384"/>
            <a:ext cx="30803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dirty="0" sz="3000" spc="2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3000" spc="-120">
                <a:solidFill>
                  <a:srgbClr val="455F51"/>
                </a:solidFill>
                <a:latin typeface="Cambria Math"/>
                <a:cs typeface="Cambria Math"/>
              </a:rPr>
              <a:t>𝑃𝑃𝑃𝑆𝐼𝑇𝐼𝑉𝐸𝑆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9375" y="2750311"/>
            <a:ext cx="67290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dirty="0" sz="3000" spc="7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3000" spc="-60">
                <a:solidFill>
                  <a:srgbClr val="455F51"/>
                </a:solidFill>
                <a:latin typeface="Cambria Math"/>
                <a:cs typeface="Cambria Math"/>
              </a:rPr>
              <a:t>𝑃𝑃𝑃𝑆𝐼𝑇𝐼𝑉𝐸𝑆+𝐹𝐴𝐿𝑆𝐸</a:t>
            </a:r>
            <a:r>
              <a:rPr dirty="0" sz="3000" spc="8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3000" spc="55">
                <a:solidFill>
                  <a:srgbClr val="455F51"/>
                </a:solidFill>
                <a:latin typeface="Cambria Math"/>
                <a:cs typeface="Cambria Math"/>
              </a:rPr>
              <a:t>𝑁𝐸𝐺𝐴𝑇𝐼𝑉𝐸𝑆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342" y="3943603"/>
            <a:ext cx="5946140" cy="2488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1140460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AKA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Sensitivity, 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True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Positive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rate,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Completeness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Percent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positives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correctly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Good choice of metric when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care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about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negatives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i.e.,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fraud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detection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0822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Recall</a:t>
            </a:r>
            <a:r>
              <a:rPr dirty="0" sz="4000" spc="-125"/>
              <a:t> </a:t>
            </a:r>
            <a:r>
              <a:rPr dirty="0" sz="4000" spc="-25"/>
              <a:t>example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3275" y="2203450"/>
          <a:ext cx="6634480" cy="3883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355"/>
                <a:gridCol w="2205355"/>
                <a:gridCol w="2205355"/>
              </a:tblGrid>
              <a:tr h="1290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8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129002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</a:tr>
              <a:tr h="12900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72041" y="2293188"/>
            <a:ext cx="34061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Recall</a:t>
            </a:r>
            <a:r>
              <a:rPr dirty="0" sz="1800">
                <a:latin typeface="Calibri"/>
                <a:cs typeface="Calibri"/>
              </a:rPr>
              <a:t> =</a:t>
            </a:r>
            <a:r>
              <a:rPr dirty="0" sz="1800" spc="-15">
                <a:latin typeface="Calibri"/>
                <a:cs typeface="Calibri"/>
              </a:rPr>
              <a:t> TP/(TP+FN)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Recall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latin typeface="Calibri"/>
                <a:cs typeface="Calibri"/>
              </a:rPr>
              <a:t>5/(5+10)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5/15 = 1/3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33%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8903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Precision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98068" y="2251477"/>
            <a:ext cx="230504" cy="650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00">
                <a:solidFill>
                  <a:srgbClr val="37A76E"/>
                </a:solidFill>
                <a:latin typeface="Georgia"/>
                <a:cs typeface="Georgia"/>
              </a:rPr>
              <a:t>•</a:t>
            </a:r>
            <a:endParaRPr sz="41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619269"/>
            <a:ext cx="6545580" cy="33655"/>
          </a:xfrm>
          <a:custGeom>
            <a:avLst/>
            <a:gdLst/>
            <a:ahLst/>
            <a:cxnLst/>
            <a:rect l="l" t="t" r="r" b="b"/>
            <a:pathLst>
              <a:path w="6545580" h="33655">
                <a:moveTo>
                  <a:pt x="6545580" y="0"/>
                </a:moveTo>
                <a:lnTo>
                  <a:pt x="0" y="0"/>
                </a:lnTo>
                <a:lnTo>
                  <a:pt x="0" y="33528"/>
                </a:lnTo>
                <a:lnTo>
                  <a:pt x="6545580" y="33528"/>
                </a:lnTo>
                <a:lnTo>
                  <a:pt x="654558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97555" y="2086885"/>
            <a:ext cx="30803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dirty="0" sz="3000" spc="2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3000" spc="-120">
                <a:solidFill>
                  <a:srgbClr val="455F51"/>
                </a:solidFill>
                <a:latin typeface="Cambria Math"/>
                <a:cs typeface="Cambria Math"/>
              </a:rPr>
              <a:t>𝑃𝑃𝑃𝑆𝐼𝑇𝐼𝑉𝐸𝑆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4100" y="2653813"/>
            <a:ext cx="65671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455F51"/>
                </a:solidFill>
                <a:latin typeface="Cambria Math"/>
                <a:cs typeface="Cambria Math"/>
              </a:rPr>
              <a:t>𝑇𝑅𝑈𝐸 </a:t>
            </a:r>
            <a:r>
              <a:rPr dirty="0" sz="3000" spc="-60">
                <a:solidFill>
                  <a:srgbClr val="455F51"/>
                </a:solidFill>
                <a:latin typeface="Cambria Math"/>
                <a:cs typeface="Cambria Math"/>
              </a:rPr>
              <a:t>𝑃𝑃𝑃𝑆𝐼𝑇𝐼𝑉𝐸𝑆+𝐹𝐴𝐿𝑆𝐸</a:t>
            </a:r>
            <a:r>
              <a:rPr dirty="0" sz="3000" spc="7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3000" spc="-120">
                <a:solidFill>
                  <a:srgbClr val="455F51"/>
                </a:solidFill>
                <a:latin typeface="Cambria Math"/>
                <a:cs typeface="Cambria Math"/>
              </a:rPr>
              <a:t>𝑃𝑃𝑃𝑆𝐼𝑇𝐼𝑉𝐸𝑆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068" y="3809735"/>
            <a:ext cx="5946140" cy="21297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3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AKA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Correct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Percent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relevant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Good choice of metric when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care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about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1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i.e.,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medical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screening,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drug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7433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Precision</a:t>
            </a:r>
            <a:r>
              <a:rPr dirty="0" sz="4000" spc="-65"/>
              <a:t> </a:t>
            </a:r>
            <a:r>
              <a:rPr dirty="0" sz="4000" spc="-25"/>
              <a:t>example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0900" y="2269017"/>
          <a:ext cx="6634480" cy="3883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355"/>
                <a:gridCol w="2205355"/>
                <a:gridCol w="2205355"/>
              </a:tblGrid>
              <a:tr h="1290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8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</a:tr>
              <a:tr h="12900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</a:tr>
              <a:tr h="129002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72118" y="2293146"/>
            <a:ext cx="37020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Precision</a:t>
            </a:r>
            <a:r>
              <a:rPr dirty="0" sz="1800">
                <a:latin typeface="Calibri"/>
                <a:cs typeface="Calibri"/>
              </a:rPr>
              <a:t> =</a:t>
            </a:r>
            <a:r>
              <a:rPr dirty="0" sz="1800" spc="-15">
                <a:latin typeface="Calibri"/>
                <a:cs typeface="Calibri"/>
              </a:rPr>
              <a:t> TP/(TP+FP)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Precision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latin typeface="Calibri"/>
                <a:cs typeface="Calibri"/>
              </a:rPr>
              <a:t>5/(5+20)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5/25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1/5 = 20%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8746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Other</a:t>
            </a:r>
            <a:r>
              <a:rPr dirty="0" sz="4000" spc="-80"/>
              <a:t> </a:t>
            </a:r>
            <a:r>
              <a:rPr dirty="0" sz="4000" spc="-10"/>
              <a:t>metrics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98068" y="2242252"/>
            <a:ext cx="1630045" cy="74168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Specificity</a:t>
            </a:r>
            <a:r>
              <a:rPr dirty="0" sz="22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18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F1</a:t>
            </a:r>
            <a:r>
              <a:rPr dirty="0" sz="22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Score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9548" y="2468879"/>
            <a:ext cx="695325" cy="18415"/>
          </a:xfrm>
          <a:custGeom>
            <a:avLst/>
            <a:gdLst/>
            <a:ahLst/>
            <a:cxnLst/>
            <a:rect l="l" t="t" r="r" b="b"/>
            <a:pathLst>
              <a:path w="695325" h="18414">
                <a:moveTo>
                  <a:pt x="694944" y="0"/>
                </a:moveTo>
                <a:lnTo>
                  <a:pt x="0" y="0"/>
                </a:lnTo>
                <a:lnTo>
                  <a:pt x="0" y="18287"/>
                </a:lnTo>
                <a:lnTo>
                  <a:pt x="694944" y="18287"/>
                </a:lnTo>
                <a:lnTo>
                  <a:pt x="69494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72588" y="2177287"/>
            <a:ext cx="3048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0">
                <a:solidFill>
                  <a:srgbClr val="455F51"/>
                </a:solidFill>
                <a:latin typeface="Cambria Math"/>
                <a:cs typeface="Cambria Math"/>
              </a:rPr>
              <a:t>𝑇</a:t>
            </a:r>
            <a:r>
              <a:rPr dirty="0" sz="1600" spc="55">
                <a:solidFill>
                  <a:srgbClr val="455F51"/>
                </a:solidFill>
                <a:latin typeface="Cambria Math"/>
                <a:cs typeface="Cambria Math"/>
              </a:rPr>
              <a:t>𝑁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6942" y="2480548"/>
            <a:ext cx="71882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0">
                <a:solidFill>
                  <a:srgbClr val="455F51"/>
                </a:solidFill>
                <a:latin typeface="Cambria Math"/>
                <a:cs typeface="Cambria Math"/>
              </a:rPr>
              <a:t>𝑇</a:t>
            </a:r>
            <a:r>
              <a:rPr dirty="0" sz="1600" spc="100">
                <a:solidFill>
                  <a:srgbClr val="455F51"/>
                </a:solidFill>
                <a:latin typeface="Cambria Math"/>
                <a:cs typeface="Cambria Math"/>
              </a:rPr>
              <a:t>𝑁</a:t>
            </a:r>
            <a:r>
              <a:rPr dirty="0" sz="1600" spc="-4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dirty="0" sz="1600" spc="45">
                <a:solidFill>
                  <a:srgbClr val="455F51"/>
                </a:solidFill>
                <a:latin typeface="Cambria Math"/>
                <a:cs typeface="Cambria Math"/>
              </a:rPr>
              <a:t>𝐹</a:t>
            </a:r>
            <a:r>
              <a:rPr dirty="0" sz="1600" spc="7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1792" y="2265679"/>
            <a:ext cx="25171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2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“True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dirty="0" sz="22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455F51"/>
                </a:solidFill>
                <a:latin typeface="Calibri"/>
                <a:cs typeface="Calibri"/>
              </a:rPr>
              <a:t>rate”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819" y="3056636"/>
            <a:ext cx="1162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9408" y="3243072"/>
            <a:ext cx="1118870" cy="17145"/>
          </a:xfrm>
          <a:custGeom>
            <a:avLst/>
            <a:gdLst/>
            <a:ahLst/>
            <a:cxnLst/>
            <a:rect l="l" t="t" r="r" b="b"/>
            <a:pathLst>
              <a:path w="1118870" h="17145">
                <a:moveTo>
                  <a:pt x="1118616" y="0"/>
                </a:moveTo>
                <a:lnTo>
                  <a:pt x="0" y="0"/>
                </a:lnTo>
                <a:lnTo>
                  <a:pt x="0" y="16763"/>
                </a:lnTo>
                <a:lnTo>
                  <a:pt x="1118616" y="16763"/>
                </a:lnTo>
                <a:lnTo>
                  <a:pt x="111861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32279" y="2975863"/>
            <a:ext cx="36830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4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sz="1450" spc="60">
                <a:solidFill>
                  <a:srgbClr val="455F51"/>
                </a:solidFill>
                <a:latin typeface="Cambria Math"/>
                <a:cs typeface="Cambria Math"/>
              </a:rPr>
              <a:t>𝑇</a:t>
            </a:r>
            <a:r>
              <a:rPr dirty="0" sz="1450" spc="7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6665" y="3253268"/>
            <a:ext cx="114173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30">
                <a:solidFill>
                  <a:srgbClr val="455F51"/>
                </a:solidFill>
                <a:latin typeface="Cambria Math"/>
                <a:cs typeface="Cambria Math"/>
              </a:rPr>
              <a:t>2𝑇𝑃+𝐹𝑃+𝐹𝑁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9819" y="3843020"/>
            <a:ext cx="1162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1292" y="3693667"/>
            <a:ext cx="192658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3333" sz="300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-33333" sz="3000" spc="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-33333" sz="3000" spc="-2152">
                <a:solidFill>
                  <a:srgbClr val="455F51"/>
                </a:solidFill>
                <a:latin typeface="Cambria Math"/>
                <a:cs typeface="Cambria Math"/>
              </a:rPr>
              <a:t>�</a:t>
            </a:r>
            <a:r>
              <a:rPr dirty="0" baseline="-33333" sz="300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-33333" sz="3000" spc="-172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450" spc="7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1450" spc="180">
                <a:solidFill>
                  <a:srgbClr val="455F51"/>
                </a:solidFill>
                <a:latin typeface="Cambria Math"/>
                <a:cs typeface="Cambria Math"/>
              </a:rPr>
              <a:t>𝑟</a:t>
            </a:r>
            <a:r>
              <a:rPr dirty="0" sz="1450" spc="145">
                <a:solidFill>
                  <a:srgbClr val="455F51"/>
                </a:solidFill>
                <a:latin typeface="Cambria Math"/>
                <a:cs typeface="Cambria Math"/>
              </a:rPr>
              <a:t>𝑒</a:t>
            </a:r>
            <a:r>
              <a:rPr dirty="0" sz="1450" spc="155">
                <a:solidFill>
                  <a:srgbClr val="455F51"/>
                </a:solidFill>
                <a:latin typeface="Cambria Math"/>
                <a:cs typeface="Cambria Math"/>
              </a:rPr>
              <a:t>𝑐</a:t>
            </a:r>
            <a:r>
              <a:rPr dirty="0" sz="1450" spc="-980">
                <a:solidFill>
                  <a:srgbClr val="455F51"/>
                </a:solidFill>
                <a:latin typeface="Cambria Math"/>
                <a:cs typeface="Cambria Math"/>
              </a:rPr>
              <a:t>𝑣</a:t>
            </a:r>
            <a:r>
              <a:rPr dirty="0" sz="1450" spc="-990">
                <a:solidFill>
                  <a:srgbClr val="455F51"/>
                </a:solidFill>
                <a:latin typeface="Cambria Math"/>
                <a:cs typeface="Cambria Math"/>
              </a:rPr>
              <a:t>𝑣</a:t>
            </a:r>
            <a:r>
              <a:rPr dirty="0" sz="1450" spc="75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dirty="0" sz="1450" spc="-390">
                <a:solidFill>
                  <a:srgbClr val="455F51"/>
                </a:solidFill>
                <a:latin typeface="Cambria Math"/>
                <a:cs typeface="Cambria Math"/>
              </a:rPr>
              <a:t>𝑣𝑣𝑜</a:t>
            </a:r>
            <a:r>
              <a:rPr dirty="0" sz="1450" spc="-37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dirty="0" sz="1450" spc="-1045">
                <a:solidFill>
                  <a:srgbClr val="455F51"/>
                </a:solidFill>
                <a:latin typeface="Cambria Math"/>
                <a:cs typeface="Cambria Math"/>
              </a:rPr>
              <a:t>�</a:t>
            </a:r>
            <a:r>
              <a:rPr dirty="0" sz="1450" spc="110">
                <a:solidFill>
                  <a:srgbClr val="455F51"/>
                </a:solidFill>
                <a:latin typeface="Cambria Math"/>
                <a:cs typeface="Cambria Math"/>
              </a:rPr>
              <a:t>𝑅𝑒</a:t>
            </a:r>
            <a:r>
              <a:rPr dirty="0" sz="1450" spc="114">
                <a:solidFill>
                  <a:srgbClr val="455F51"/>
                </a:solidFill>
                <a:latin typeface="Cambria Math"/>
                <a:cs typeface="Cambria Math"/>
              </a:rPr>
              <a:t>𝑐</a:t>
            </a:r>
            <a:r>
              <a:rPr dirty="0" sz="1450" spc="185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1450" spc="175">
                <a:solidFill>
                  <a:srgbClr val="455F51"/>
                </a:solidFill>
                <a:latin typeface="Cambria Math"/>
                <a:cs typeface="Cambria Math"/>
              </a:rPr>
              <a:t>𝑙𝑙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85544" y="4029455"/>
            <a:ext cx="1569720" cy="17145"/>
          </a:xfrm>
          <a:custGeom>
            <a:avLst/>
            <a:gdLst/>
            <a:ahLst/>
            <a:cxnLst/>
            <a:rect l="l" t="t" r="r" b="b"/>
            <a:pathLst>
              <a:path w="1569720" h="17145">
                <a:moveTo>
                  <a:pt x="1569720" y="0"/>
                </a:moveTo>
                <a:lnTo>
                  <a:pt x="0" y="0"/>
                </a:lnTo>
                <a:lnTo>
                  <a:pt x="0" y="16764"/>
                </a:lnTo>
                <a:lnTo>
                  <a:pt x="1569720" y="16764"/>
                </a:lnTo>
                <a:lnTo>
                  <a:pt x="15697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72715" y="4039652"/>
            <a:ext cx="1590675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-70">
                <a:solidFill>
                  <a:srgbClr val="455F51"/>
                </a:solidFill>
                <a:latin typeface="Cambria Math"/>
                <a:cs typeface="Cambria Math"/>
              </a:rPr>
              <a:t>𝑃𝑟𝑒𝑐𝑣𝑣𝑠𝑣𝑣𝑜𝑛+𝑅𝑒𝑐𝑎𝑙𝑙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068" y="4498340"/>
            <a:ext cx="5967095" cy="176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325">
              <a:lnSpc>
                <a:spcPts val="2310"/>
              </a:lnSpc>
              <a:spcBef>
                <a:spcPts val="100"/>
              </a:spcBef>
              <a:tabLst>
                <a:tab pos="560705" algn="l"/>
              </a:tabLst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Harmonic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precision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sensitivity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190"/>
              </a:lnSpc>
              <a:tabLst>
                <a:tab pos="560705" algn="l"/>
              </a:tabLst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dirty="0" sz="20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0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care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dirty="0" sz="20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precision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dirty="0" sz="20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recall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ts val="243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RMSE</a:t>
            </a:r>
            <a:endParaRPr sz="2200">
              <a:latin typeface="Calibri"/>
              <a:cs typeface="Calibri"/>
            </a:endParaRPr>
          </a:p>
          <a:p>
            <a:pPr marL="314325">
              <a:lnSpc>
                <a:spcPts val="2225"/>
              </a:lnSpc>
              <a:tabLst>
                <a:tab pos="560705" algn="l"/>
              </a:tabLst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Root</a:t>
            </a:r>
            <a:r>
              <a:rPr dirty="0" sz="20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0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squared </a:t>
            </a:r>
            <a:r>
              <a:rPr dirty="0" sz="2000" spc="-40">
                <a:solidFill>
                  <a:srgbClr val="455F51"/>
                </a:solidFill>
                <a:latin typeface="Calibri"/>
                <a:cs typeface="Calibri"/>
              </a:rPr>
              <a:t>error,</a:t>
            </a:r>
            <a:r>
              <a:rPr dirty="0" sz="20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exactly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sounds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220"/>
              </a:lnSpc>
              <a:tabLst>
                <a:tab pos="560705" algn="l"/>
              </a:tabLst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dirty="0" sz="20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measurement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310"/>
              </a:lnSpc>
              <a:tabLst>
                <a:tab pos="560705" algn="l"/>
              </a:tabLst>
            </a:pPr>
            <a:r>
              <a:rPr dirty="0" sz="20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cares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right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&amp;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wrong</a:t>
            </a:r>
            <a:r>
              <a:rPr dirty="0" sz="20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answers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2148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ROC</a:t>
            </a:r>
            <a:r>
              <a:rPr dirty="0" sz="4000" spc="-85"/>
              <a:t> </a:t>
            </a:r>
            <a:r>
              <a:rPr dirty="0" sz="4000" spc="-5"/>
              <a:t>Curve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98068" y="2181250"/>
            <a:ext cx="6311900" cy="31654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Receiver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Operating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Characteristic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Plot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(recall)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vs.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at various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threshold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settings.</a:t>
            </a:r>
            <a:endParaRPr sz="2800">
              <a:latin typeface="Calibri"/>
              <a:cs typeface="Calibri"/>
            </a:endParaRPr>
          </a:p>
          <a:p>
            <a:pPr marL="268605" marR="3429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above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diagonal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good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(better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random)</a:t>
            </a:r>
            <a:endParaRPr sz="2800">
              <a:latin typeface="Calibri"/>
              <a:cs typeface="Calibri"/>
            </a:endParaRPr>
          </a:p>
          <a:p>
            <a:pPr marL="268605" marR="42354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Ideal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would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upper-left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corner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068" y="5359400"/>
            <a:ext cx="651383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“bent”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toward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upper-left,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630" y="1517903"/>
            <a:ext cx="3343941" cy="32485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18578" y="4943216"/>
            <a:ext cx="4848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BOR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at</a:t>
            </a:r>
            <a:r>
              <a:rPr dirty="0" sz="900" spc="-5">
                <a:latin typeface="Calibri"/>
                <a:cs typeface="Calibri"/>
              </a:rPr>
              <a:t> the</a:t>
            </a:r>
            <a:r>
              <a:rPr dirty="0" sz="900" spc="1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English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language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Wikipedia</a:t>
            </a:r>
            <a:r>
              <a:rPr dirty="0" sz="900" spc="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[CC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BY-SA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3.0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(</a:t>
            </a:r>
            <a:r>
              <a:rPr dirty="0" sz="900" spc="-5">
                <a:latin typeface="Calibri"/>
                <a:cs typeface="Calibri"/>
                <a:hlinkClick r:id="rId3"/>
              </a:rPr>
              <a:t>http://creativecommons.org/licenses/by-sa/3.0/)</a:t>
            </a:r>
            <a:r>
              <a:rPr dirty="0" sz="900" spc="-5">
                <a:latin typeface="Calibri"/>
                <a:cs typeface="Calibri"/>
              </a:rPr>
              <a:t>]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90931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0"/>
              <a:t>A</a:t>
            </a:r>
            <a:r>
              <a:rPr dirty="0" sz="4000" spc="-5"/>
              <a:t>UC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98068" y="2183993"/>
            <a:ext cx="6524625" cy="37820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just"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under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ROC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is…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wait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it..</a:t>
            </a:r>
            <a:endParaRPr sz="2600">
              <a:latin typeface="Calibri"/>
              <a:cs typeface="Calibri"/>
            </a:endParaRPr>
          </a:p>
          <a:p>
            <a:pPr algn="just"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Area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Under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(AUC)</a:t>
            </a:r>
            <a:endParaRPr sz="2600">
              <a:latin typeface="Calibri"/>
              <a:cs typeface="Calibri"/>
            </a:endParaRPr>
          </a:p>
          <a:p>
            <a:pPr algn="just"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Equal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that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classifier will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rank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randomly chosen positive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instance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higher than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randomly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chosen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endParaRPr sz="2600">
              <a:latin typeface="Calibri"/>
              <a:cs typeface="Calibri"/>
            </a:endParaRPr>
          </a:p>
          <a:p>
            <a:pPr marL="268605" marR="5765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ROC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AUC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0.5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useless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classifier,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1.0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perfect</a:t>
            </a:r>
            <a:endParaRPr sz="2600">
              <a:latin typeface="Calibri"/>
              <a:cs typeface="Calibri"/>
            </a:endParaRPr>
          </a:p>
          <a:p>
            <a:pPr marL="268605" marR="118110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Commonly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metric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comparing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classifiers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8484" y="2209800"/>
            <a:ext cx="3342424" cy="324855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636397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The</a:t>
            </a:r>
            <a:r>
              <a:rPr dirty="0" sz="4400" spc="-2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Bias</a:t>
            </a:r>
            <a:r>
              <a:rPr dirty="0" sz="4400" spc="-1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/</a:t>
            </a:r>
            <a:r>
              <a:rPr dirty="0" sz="4400" spc="-15">
                <a:solidFill>
                  <a:srgbClr val="FFFFFF"/>
                </a:solidFill>
              </a:rPr>
              <a:t> </a:t>
            </a:r>
            <a:r>
              <a:rPr dirty="0" sz="4400" spc="-35">
                <a:solidFill>
                  <a:srgbClr val="FFFFFF"/>
                </a:solidFill>
              </a:rPr>
              <a:t>Variance</a:t>
            </a:r>
            <a:r>
              <a:rPr dirty="0" sz="4400" spc="-5">
                <a:solidFill>
                  <a:srgbClr val="FFFFFF"/>
                </a:solidFill>
              </a:rPr>
              <a:t> </a:t>
            </a:r>
            <a:r>
              <a:rPr dirty="0" sz="4400" spc="-50">
                <a:solidFill>
                  <a:srgbClr val="FFFFFF"/>
                </a:solidFill>
              </a:rPr>
              <a:t>Tradeoff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4753610" cy="3942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7970" marR="97155" indent="-255904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ias</a:t>
            </a:r>
            <a:r>
              <a:rPr dirty="0" sz="2800" spc="-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far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removed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“real” answer</a:t>
            </a:r>
            <a:endParaRPr sz="2800">
              <a:latin typeface="Calibri"/>
              <a:cs typeface="Calibri"/>
            </a:endParaRPr>
          </a:p>
          <a:p>
            <a:pPr marL="268605" marR="6032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5" i="1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 spc="-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scattered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“real” answer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Describe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four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cases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(assuming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center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correct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result)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6353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Bias</a:t>
            </a:r>
            <a:r>
              <a:rPr dirty="0" sz="4000" spc="-40"/>
              <a:t> </a:t>
            </a:r>
            <a:r>
              <a:rPr dirty="0" sz="4000" spc="-5"/>
              <a:t>and</a:t>
            </a:r>
            <a:r>
              <a:rPr dirty="0" sz="4000" spc="-55"/>
              <a:t> </a:t>
            </a:r>
            <a:r>
              <a:rPr dirty="0" sz="4000" spc="-35"/>
              <a:t>Variance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779" y="2249424"/>
            <a:ext cx="3709414" cy="370941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79997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underfitting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60423"/>
            <a:ext cx="98767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Often</a:t>
            </a:r>
            <a:r>
              <a:rPr dirty="0" spc="-30"/>
              <a:t> </a:t>
            </a:r>
            <a:r>
              <a:rPr dirty="0" spc="-15"/>
              <a:t>you </a:t>
            </a:r>
            <a:r>
              <a:rPr dirty="0" spc="-5"/>
              <a:t>need</a:t>
            </a:r>
            <a:r>
              <a:rPr dirty="0" spc="-25"/>
              <a:t> to</a:t>
            </a:r>
            <a:r>
              <a:rPr dirty="0" spc="-10"/>
              <a:t> </a:t>
            </a:r>
            <a:r>
              <a:rPr dirty="0" spc="-5"/>
              <a:t>choose</a:t>
            </a:r>
            <a:r>
              <a:rPr dirty="0" spc="-10"/>
              <a:t> </a:t>
            </a:r>
            <a:r>
              <a:rPr dirty="0" spc="-15"/>
              <a:t>between</a:t>
            </a:r>
            <a:r>
              <a:rPr dirty="0"/>
              <a:t> bias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 spc="-5"/>
              <a:t>variance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3322332"/>
            <a:ext cx="4648199" cy="32522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3035" y="3322332"/>
            <a:ext cx="4649723" cy="3252203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5124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An</a:t>
            </a:r>
            <a:r>
              <a:rPr dirty="0" sz="4000" spc="-20"/>
              <a:t> </a:t>
            </a:r>
            <a:r>
              <a:rPr dirty="0" sz="4000" spc="-25"/>
              <a:t>example</a:t>
            </a:r>
            <a:r>
              <a:rPr dirty="0" sz="4000" spc="-15"/>
              <a:t> </a:t>
            </a:r>
            <a:r>
              <a:rPr dirty="0" sz="4000" spc="-5"/>
              <a:t>of</a:t>
            </a:r>
            <a:r>
              <a:rPr dirty="0" sz="4000" spc="-20"/>
              <a:t> </a:t>
            </a:r>
            <a:r>
              <a:rPr dirty="0" sz="4000" spc="-5"/>
              <a:t>a</a:t>
            </a:r>
            <a:r>
              <a:rPr dirty="0" sz="4000" spc="-25"/>
              <a:t> histogram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300" y="2249423"/>
            <a:ext cx="5105399" cy="43251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13111"/>
            <a:ext cx="10125075" cy="32188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59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ias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both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contribute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45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𝐸𝑟𝑟𝑜𝑟</a:t>
            </a:r>
            <a:r>
              <a:rPr dirty="0" sz="2600" spc="18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sz="2600" spc="14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 spc="-310">
                <a:solidFill>
                  <a:srgbClr val="455F51"/>
                </a:solidFill>
                <a:latin typeface="Cambria Math"/>
                <a:cs typeface="Cambria Math"/>
              </a:rPr>
              <a:t>𝐵𝑝𝑝𝑎𝑠</a:t>
            </a:r>
            <a:r>
              <a:rPr dirty="0" baseline="27777" sz="2850" spc="-46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27777" sz="2850" spc="-412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dirty="0" sz="2600" spc="-2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 spc="-235">
                <a:solidFill>
                  <a:srgbClr val="455F51"/>
                </a:solidFill>
                <a:latin typeface="Cambria Math"/>
                <a:cs typeface="Cambria Math"/>
              </a:rPr>
              <a:t>𝑉𝑎𝑟𝑝𝑝𝑎𝑛𝑐𝑒</a:t>
            </a:r>
            <a:endParaRPr sz="260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254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minimize,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specifically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low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too-simple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low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  <a:p>
            <a:pPr marL="281305" marR="177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complexity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middle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9121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But </a:t>
            </a:r>
            <a:r>
              <a:rPr dirty="0" sz="4000" spc="-15"/>
              <a:t>what </a:t>
            </a:r>
            <a:r>
              <a:rPr dirty="0" sz="4000" spc="-20"/>
              <a:t>you</a:t>
            </a:r>
            <a:r>
              <a:rPr dirty="0" sz="4000" spc="-5"/>
              <a:t> </a:t>
            </a:r>
            <a:r>
              <a:rPr dirty="0" sz="4000" spc="-15"/>
              <a:t>really</a:t>
            </a:r>
            <a:r>
              <a:rPr dirty="0" sz="4000" spc="-5"/>
              <a:t> </a:t>
            </a:r>
            <a:r>
              <a:rPr dirty="0" sz="4000" spc="-25"/>
              <a:t>care</a:t>
            </a:r>
            <a:r>
              <a:rPr dirty="0" sz="4000" spc="-15"/>
              <a:t> </a:t>
            </a:r>
            <a:r>
              <a:rPr dirty="0" sz="4000" spc="-5"/>
              <a:t>about</a:t>
            </a:r>
            <a:r>
              <a:rPr dirty="0" sz="4000" spc="-15"/>
              <a:t> </a:t>
            </a:r>
            <a:r>
              <a:rPr dirty="0" sz="4000" spc="-10"/>
              <a:t>is </a:t>
            </a:r>
            <a:r>
              <a:rPr dirty="0" sz="4000" spc="-20"/>
              <a:t>error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30160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ncreasing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K-Nearest-Neighbors</a:t>
            </a:r>
            <a:r>
              <a:rPr dirty="0" sz="2800" spc="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decreases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increases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(by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averaging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neighbors)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single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prone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forest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decreases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1117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/>
              <a:t>Tying</a:t>
            </a:r>
            <a:r>
              <a:rPr dirty="0" sz="4000" spc="-5"/>
              <a:t> </a:t>
            </a:r>
            <a:r>
              <a:rPr dirty="0" sz="4000" spc="-10"/>
              <a:t>it</a:t>
            </a:r>
            <a:r>
              <a:rPr dirty="0" sz="4000" spc="-30"/>
              <a:t> </a:t>
            </a:r>
            <a:r>
              <a:rPr dirty="0" sz="4000" spc="-20"/>
              <a:t>to </a:t>
            </a:r>
            <a:r>
              <a:rPr dirty="0" sz="4000" spc="-5"/>
              <a:t>earlier</a:t>
            </a:r>
            <a:r>
              <a:rPr dirty="0" sz="4000" spc="-25"/>
              <a:t> </a:t>
            </a:r>
            <a:r>
              <a:rPr dirty="0" sz="4000" spc="-5"/>
              <a:t>lessons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348" y="3913145"/>
            <a:ext cx="3596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3106356"/>
            <a:ext cx="455930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dirty="0" sz="4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Calibri"/>
                <a:cs typeface="Calibri"/>
              </a:rPr>
              <a:t>Overfitting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394315" cy="3987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further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protect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 i="1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dirty="0" sz="2800" spc="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complicated.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idea: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randomly-assigned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Reserve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561340" marR="9829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Train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combined remaining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K-1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measure their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test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Repeat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75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average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r-squared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Prevents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single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4452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Review:</a:t>
            </a:r>
            <a:r>
              <a:rPr dirty="0" sz="4000"/>
              <a:t> </a:t>
            </a:r>
            <a:r>
              <a:rPr dirty="0" sz="4000" spc="-15"/>
              <a:t>K-Fold</a:t>
            </a:r>
            <a:r>
              <a:rPr dirty="0" sz="4000" spc="-25"/>
              <a:t> </a:t>
            </a:r>
            <a:r>
              <a:rPr dirty="0" sz="4000" spc="-15"/>
              <a:t>Cross</a:t>
            </a:r>
            <a:r>
              <a:rPr dirty="0" sz="4000" spc="-20"/>
              <a:t> </a:t>
            </a:r>
            <a:r>
              <a:rPr dirty="0" sz="4000" spc="-30"/>
              <a:t>Validation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502265" cy="219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12966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cikit-learn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easier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single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split.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practice,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variations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until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sweet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spot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9785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Using</a:t>
            </a:r>
            <a:r>
              <a:rPr dirty="0" sz="4000" spc="-35"/>
              <a:t> </a:t>
            </a:r>
            <a:r>
              <a:rPr dirty="0" sz="4000" spc="-15"/>
              <a:t>K-Fold</a:t>
            </a:r>
            <a:r>
              <a:rPr dirty="0" sz="4000" spc="-20"/>
              <a:t> </a:t>
            </a:r>
            <a:r>
              <a:rPr dirty="0" sz="4000" spc="-15"/>
              <a:t>Cross</a:t>
            </a:r>
            <a:r>
              <a:rPr dirty="0" sz="4000" spc="-25"/>
              <a:t> </a:t>
            </a:r>
            <a:r>
              <a:rPr dirty="0" sz="4000" spc="-30"/>
              <a:t>Validation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968946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9240" marR="5080" indent="-2692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SVC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classification.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without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K-Fold,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could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927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80"/>
              <a:t> </a:t>
            </a:r>
            <a:r>
              <a:rPr dirty="0" sz="4000" spc="-25"/>
              <a:t>Play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3621024"/>
            <a:ext cx="3939539" cy="29535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30466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Cleaning</a:t>
            </a:r>
            <a:r>
              <a:rPr dirty="0" sz="4400" spc="-45">
                <a:solidFill>
                  <a:srgbClr val="FFFFFF"/>
                </a:solidFill>
              </a:rPr>
              <a:t> </a:t>
            </a:r>
            <a:r>
              <a:rPr dirty="0" sz="4400" spc="-80">
                <a:solidFill>
                  <a:srgbClr val="FFFFFF"/>
                </a:solidFill>
              </a:rPr>
              <a:t>Your</a:t>
            </a:r>
            <a:r>
              <a:rPr dirty="0" sz="4400" spc="-60">
                <a:solidFill>
                  <a:srgbClr val="FFFFFF"/>
                </a:solidFill>
              </a:rPr>
              <a:t> </a:t>
            </a:r>
            <a:r>
              <a:rPr dirty="0" sz="4400" spc="-20">
                <a:solidFill>
                  <a:srgbClr val="FFFFFF"/>
                </a:solidFill>
              </a:rPr>
              <a:t>Data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7055484" cy="398589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68605" marR="5080" indent="-256540">
              <a:lnSpc>
                <a:spcPts val="3030"/>
              </a:lnSpc>
              <a:spcBef>
                <a:spcPts val="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reality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scientist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be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spent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preparing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“cleaning”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065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Malicious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Erroneous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Irrelevant</a:t>
            </a:r>
            <a:r>
              <a:rPr dirty="0" sz="2600" spc="-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Inconsistent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Formatting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91985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Cleaning</a:t>
            </a:r>
            <a:r>
              <a:rPr dirty="0" sz="4000" spc="-40"/>
              <a:t> </a:t>
            </a:r>
            <a:r>
              <a:rPr dirty="0" sz="4000" spc="-15"/>
              <a:t>your</a:t>
            </a:r>
            <a:r>
              <a:rPr dirty="0" sz="4000" spc="-40"/>
              <a:t> </a:t>
            </a:r>
            <a:r>
              <a:rPr dirty="0" sz="4000" spc="-25"/>
              <a:t>Data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4840" y="2209800"/>
            <a:ext cx="3101339" cy="436473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5823585" cy="178879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Look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at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data!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Examine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Question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results!</a:t>
            </a:r>
            <a:endParaRPr sz="2800">
              <a:latin typeface="Calibri"/>
              <a:cs typeface="Calibri"/>
            </a:endParaRPr>
          </a:p>
          <a:p>
            <a:pPr marL="560705" marR="508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always</a:t>
            </a:r>
            <a:r>
              <a:rPr dirty="0" sz="2600" spc="-2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don’t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get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like!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1403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Garbage</a:t>
            </a:r>
            <a:r>
              <a:rPr dirty="0" sz="4000" spc="-20"/>
              <a:t> </a:t>
            </a:r>
            <a:r>
              <a:rPr dirty="0" sz="4000" spc="-5"/>
              <a:t>In,</a:t>
            </a:r>
            <a:r>
              <a:rPr dirty="0" sz="4000" spc="-10"/>
              <a:t> Garbage</a:t>
            </a:r>
            <a:r>
              <a:rPr dirty="0" sz="4000" spc="-20"/>
              <a:t> </a:t>
            </a:r>
            <a:r>
              <a:rPr dirty="0" sz="4000" spc="-10"/>
              <a:t>Out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900" y="2209800"/>
            <a:ext cx="2857499" cy="21915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422390" cy="1343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ll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most-popular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pages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my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non-profit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news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website.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7468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0"/>
              <a:t> analyze</a:t>
            </a:r>
            <a:r>
              <a:rPr dirty="0" sz="4000" spc="-50"/>
              <a:t> </a:t>
            </a:r>
            <a:r>
              <a:rPr dirty="0" sz="4000" spc="-5"/>
              <a:t>some</a:t>
            </a:r>
            <a:r>
              <a:rPr dirty="0" sz="4000"/>
              <a:t> </a:t>
            </a:r>
            <a:r>
              <a:rPr dirty="0" sz="4000" spc="-20"/>
              <a:t>web</a:t>
            </a:r>
            <a:r>
              <a:rPr dirty="0" sz="4000" spc="-10"/>
              <a:t> </a:t>
            </a:r>
            <a:r>
              <a:rPr dirty="0" sz="4000" spc="-5"/>
              <a:t>log</a:t>
            </a:r>
            <a:r>
              <a:rPr dirty="0" sz="4000" spc="-15"/>
              <a:t> </a:t>
            </a:r>
            <a:r>
              <a:rPr dirty="0" sz="4000" spc="-20"/>
              <a:t>data.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807" y="3209620"/>
            <a:ext cx="4680077" cy="364837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668" y="2727451"/>
            <a:ext cx="10697210" cy="3488054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94005" marR="30480" indent="-256540">
              <a:lnSpc>
                <a:spcPts val="3340"/>
              </a:lnSpc>
              <a:spcBef>
                <a:spcPts val="220"/>
              </a:spcBef>
              <a:buClr>
                <a:srgbClr val="37A76E"/>
              </a:buClr>
              <a:buFont typeface="Georgia"/>
              <a:buChar char="•"/>
              <a:tabLst>
                <a:tab pos="294640" algn="l"/>
              </a:tabLst>
            </a:pP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ariance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80">
                <a:solidFill>
                  <a:srgbClr val="455F51"/>
                </a:solidFill>
                <a:latin typeface="Calibri"/>
                <a:cs typeface="Calibri"/>
              </a:rPr>
              <a:t>(</a:t>
            </a:r>
            <a:r>
              <a:rPr dirty="0" sz="2800" spc="8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dirty="0" baseline="27100" sz="3075" spc="12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sz="2800" spc="8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simply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 b="1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dirty="0" sz="2800" spc="40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15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dirty="0" sz="2800" spc="30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455F51"/>
                </a:solidFill>
                <a:latin typeface="Calibri"/>
                <a:cs typeface="Calibri"/>
              </a:rPr>
              <a:t>differences</a:t>
            </a:r>
            <a:r>
              <a:rPr dirty="0" sz="2800" spc="45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5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20" b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294005" indent="-256540">
              <a:lnSpc>
                <a:spcPct val="100000"/>
              </a:lnSpc>
              <a:spcBef>
                <a:spcPts val="190"/>
              </a:spcBef>
              <a:buClr>
                <a:srgbClr val="37A76E"/>
              </a:buClr>
              <a:buFont typeface="Georgia"/>
              <a:buChar char="•"/>
              <a:tabLst>
                <a:tab pos="2946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(1,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5,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8)?</a:t>
            </a:r>
            <a:endParaRPr sz="28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20"/>
              </a:spcBef>
              <a:tabLst>
                <a:tab pos="5867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First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mean: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(1+4+5+4+8)/5</a:t>
            </a:r>
            <a:r>
              <a:rPr dirty="0" sz="2600" spc="-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4.4</a:t>
            </a:r>
            <a:endParaRPr sz="26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00"/>
              </a:spcBef>
              <a:tabLst>
                <a:tab pos="5867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Now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find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differences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mean: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(-3.4,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-0.4,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0.6,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-0.4,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3.6)</a:t>
            </a:r>
            <a:endParaRPr sz="26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00"/>
              </a:spcBef>
              <a:tabLst>
                <a:tab pos="5867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differences: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(11.56,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0.16,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0.36,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0.16,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12.96)</a:t>
            </a:r>
            <a:endParaRPr sz="26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00"/>
              </a:spcBef>
              <a:tabLst>
                <a:tab pos="5867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differences:</a:t>
            </a:r>
            <a:endParaRPr sz="2600">
              <a:latin typeface="Calibri"/>
              <a:cs typeface="Calibri"/>
            </a:endParaRPr>
          </a:p>
          <a:p>
            <a:pPr marL="632460">
              <a:lnSpc>
                <a:spcPct val="100000"/>
              </a:lnSpc>
              <a:spcBef>
                <a:spcPts val="330"/>
              </a:spcBef>
            </a:pPr>
            <a:r>
              <a:rPr dirty="0" sz="2400" spc="-1535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22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4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dirty="0" baseline="28571" sz="2625" spc="19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= (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11.5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0.1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0.3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0.1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12.96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=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5.04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00977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5"/>
              <a:t>Variance</a:t>
            </a:r>
            <a:r>
              <a:rPr dirty="0" sz="4000" spc="-5"/>
              <a:t> </a:t>
            </a:r>
            <a:r>
              <a:rPr dirty="0" sz="4000" spc="-10"/>
              <a:t>measures how</a:t>
            </a:r>
            <a:r>
              <a:rPr dirty="0" sz="4000" spc="-5"/>
              <a:t> “spread-out”</a:t>
            </a:r>
            <a:r>
              <a:rPr dirty="0" sz="4000" spc="-15"/>
              <a:t> </a:t>
            </a:r>
            <a:r>
              <a:rPr dirty="0" sz="4000" spc="-5"/>
              <a:t>the</a:t>
            </a:r>
            <a:r>
              <a:rPr dirty="0" sz="4000" spc="-15"/>
              <a:t> </a:t>
            </a:r>
            <a:r>
              <a:rPr dirty="0" sz="4000" spc="-25"/>
              <a:t>data </a:t>
            </a:r>
            <a:r>
              <a:rPr dirty="0" sz="4000" spc="-15"/>
              <a:t>is.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639699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Normalizing</a:t>
            </a:r>
            <a:r>
              <a:rPr dirty="0" sz="4400" spc="-4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Numerical</a:t>
            </a:r>
            <a:r>
              <a:rPr dirty="0" sz="4400" spc="-40">
                <a:solidFill>
                  <a:srgbClr val="FFFFFF"/>
                </a:solidFill>
              </a:rPr>
              <a:t> </a:t>
            </a:r>
            <a:r>
              <a:rPr dirty="0" sz="4400" spc="-20">
                <a:solidFill>
                  <a:srgbClr val="FFFFFF"/>
                </a:solidFill>
              </a:rPr>
              <a:t>Data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375265" cy="301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83756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several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numerical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comparable?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Example: ages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range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0-100,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incomes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0-billions</a:t>
            </a:r>
            <a:endParaRPr sz="26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perform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when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on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very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scales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can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attributes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counting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more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others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problem.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3736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The</a:t>
            </a:r>
            <a:r>
              <a:rPr dirty="0" sz="4000" spc="-20"/>
              <a:t> </a:t>
            </a:r>
            <a:r>
              <a:rPr dirty="0" sz="4000" spc="-10"/>
              <a:t>importance</a:t>
            </a:r>
            <a:r>
              <a:rPr dirty="0" sz="4000" spc="-20"/>
              <a:t> </a:t>
            </a:r>
            <a:r>
              <a:rPr dirty="0" sz="4000" spc="-5"/>
              <a:t>of</a:t>
            </a:r>
            <a:r>
              <a:rPr dirty="0" sz="4000" spc="-15"/>
              <a:t> </a:t>
            </a:r>
            <a:r>
              <a:rPr dirty="0" sz="4000" spc="-5"/>
              <a:t>normalizing</a:t>
            </a:r>
            <a:r>
              <a:rPr dirty="0" sz="4000" spc="-20"/>
              <a:t> </a:t>
            </a:r>
            <a:r>
              <a:rPr dirty="0" sz="4000" spc="-25"/>
              <a:t>data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615295" cy="2661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8859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cikit-learn’s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PCA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implementation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“whiten”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option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you.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preprocessing</a:t>
            </a:r>
            <a:r>
              <a:rPr dirty="0" sz="2800" spc="6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module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handy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normalize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scale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functions</a:t>
            </a:r>
            <a:endParaRPr sz="2800">
              <a:latin typeface="Calibri"/>
              <a:cs typeface="Calibri"/>
            </a:endParaRPr>
          </a:p>
          <a:p>
            <a:pPr marL="268605" marR="36512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“yes”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“no”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needs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converted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“1”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“0”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96786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Examples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517505" cy="1808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mining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techniques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85">
                <a:solidFill>
                  <a:srgbClr val="455F51"/>
                </a:solidFill>
                <a:latin typeface="Calibri"/>
                <a:cs typeface="Calibri"/>
              </a:rPr>
              <a:t>raw,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un-normalized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double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before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start.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forget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re-scale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9190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Read</a:t>
            </a:r>
            <a:r>
              <a:rPr dirty="0" sz="4000" spc="-60"/>
              <a:t> </a:t>
            </a:r>
            <a:r>
              <a:rPr dirty="0" sz="4000" spc="-5"/>
              <a:t>the</a:t>
            </a:r>
            <a:r>
              <a:rPr dirty="0" sz="4000" spc="-50"/>
              <a:t> </a:t>
            </a:r>
            <a:r>
              <a:rPr dirty="0" sz="4000" spc="-5"/>
              <a:t>docs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78599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Dealing</a:t>
            </a:r>
            <a:r>
              <a:rPr dirty="0" sz="4400" spc="-4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with</a:t>
            </a:r>
            <a:r>
              <a:rPr dirty="0" sz="4400" spc="-2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Outliers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9" y="2221483"/>
            <a:ext cx="7981950" cy="414083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68605" marR="141605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ometimes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it’s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appropriate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remove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outliers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responsibly!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you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doing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this.</a:t>
            </a:r>
            <a:endParaRPr sz="2600">
              <a:latin typeface="Calibri"/>
              <a:cs typeface="Calibri"/>
            </a:endParaRPr>
          </a:p>
          <a:p>
            <a:pPr marL="268605" marR="241935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collaborative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filtering,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single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who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rates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thousands of movies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could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big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effect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everyone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else’s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ratings. That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not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desirable.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web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log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represent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bots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agents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should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discarded.</a:t>
            </a:r>
            <a:endParaRPr sz="2600">
              <a:latin typeface="Calibri"/>
              <a:cs typeface="Calibri"/>
            </a:endParaRPr>
          </a:p>
          <a:p>
            <a:pPr marL="268605" marR="782955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 if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someone really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wants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mean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income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US </a:t>
            </a:r>
            <a:r>
              <a:rPr dirty="0" sz="2600" spc="-5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citizens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toss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out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billionaires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because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3395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Dealing</a:t>
            </a:r>
            <a:r>
              <a:rPr dirty="0" sz="4000" spc="-35"/>
              <a:t> </a:t>
            </a:r>
            <a:r>
              <a:rPr dirty="0" sz="4000" spc="-10"/>
              <a:t>with</a:t>
            </a:r>
            <a:r>
              <a:rPr dirty="0" sz="4000" spc="-35"/>
              <a:t> </a:t>
            </a:r>
            <a:r>
              <a:rPr dirty="0" sz="4000" spc="-15"/>
              <a:t>Outliers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6256" y="4668011"/>
            <a:ext cx="3285743" cy="218998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325735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old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friend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provides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principled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classify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outliers.</a:t>
            </a:r>
            <a:endParaRPr sz="2800">
              <a:latin typeface="Calibri"/>
              <a:cs typeface="Calibri"/>
            </a:endParaRPr>
          </a:p>
          <a:p>
            <a:pPr marL="268605" marR="24384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than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multiple?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sense.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3395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Dealing</a:t>
            </a:r>
            <a:r>
              <a:rPr dirty="0" sz="4000" spc="-35"/>
              <a:t> </a:t>
            </a:r>
            <a:r>
              <a:rPr dirty="0" sz="4000" spc="-10"/>
              <a:t>with</a:t>
            </a:r>
            <a:r>
              <a:rPr dirty="0" sz="4000" spc="-35"/>
              <a:t> </a:t>
            </a:r>
            <a:r>
              <a:rPr dirty="0" sz="4000" spc="-15"/>
              <a:t>Outliers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3594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0"/>
              <a:t> </a:t>
            </a:r>
            <a:r>
              <a:rPr dirty="0" sz="4000" spc="-25"/>
              <a:t>play </a:t>
            </a:r>
            <a:r>
              <a:rPr dirty="0" sz="4000" spc="-5"/>
              <a:t>with</a:t>
            </a:r>
            <a:r>
              <a:rPr dirty="0" sz="4000" spc="-10"/>
              <a:t> </a:t>
            </a:r>
            <a:r>
              <a:rPr dirty="0" sz="4000" spc="-5"/>
              <a:t>some </a:t>
            </a:r>
            <a:r>
              <a:rPr dirty="0" sz="4000" spc="-20"/>
              <a:t>data.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58025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5">
                <a:solidFill>
                  <a:srgbClr val="FFFFFF"/>
                </a:solidFill>
              </a:rPr>
              <a:t>Feature</a:t>
            </a:r>
            <a:r>
              <a:rPr dirty="0" sz="4400" spc="-3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Engineering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694670" cy="31502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 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hosted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(requires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subscription)</a:t>
            </a:r>
            <a:r>
              <a:rPr dirty="0" sz="2800" spc="6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Anaconda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Open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Anaconda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command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prompt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conda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pydotplus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pip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tensorflow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Download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course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materials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  <a:hlinkClick r:id="rId2"/>
              </a:rPr>
              <a:t>www.sundog-education.com/machine-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2545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Installation</a:t>
            </a:r>
            <a:r>
              <a:rPr dirty="0" sz="4000" spc="-100"/>
              <a:t> </a:t>
            </a:r>
            <a:r>
              <a:rPr dirty="0" sz="4000" spc="-10"/>
              <a:t>Checklist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2031" y="2976372"/>
            <a:ext cx="828040" cy="318770"/>
          </a:xfrm>
          <a:custGeom>
            <a:avLst/>
            <a:gdLst/>
            <a:ahLst/>
            <a:cxnLst/>
            <a:rect l="l" t="t" r="r" b="b"/>
            <a:pathLst>
              <a:path w="828039" h="318770">
                <a:moveTo>
                  <a:pt x="827976" y="0"/>
                </a:moveTo>
                <a:lnTo>
                  <a:pt x="212280" y="0"/>
                </a:lnTo>
                <a:lnTo>
                  <a:pt x="212280" y="254"/>
                </a:lnTo>
                <a:lnTo>
                  <a:pt x="189738" y="254"/>
                </a:lnTo>
                <a:lnTo>
                  <a:pt x="109969" y="275894"/>
                </a:lnTo>
                <a:lnTo>
                  <a:pt x="52959" y="150583"/>
                </a:lnTo>
                <a:lnTo>
                  <a:pt x="0" y="174815"/>
                </a:lnTo>
                <a:lnTo>
                  <a:pt x="5003" y="186918"/>
                </a:lnTo>
                <a:lnTo>
                  <a:pt x="32296" y="174815"/>
                </a:lnTo>
                <a:lnTo>
                  <a:pt x="99148" y="318528"/>
                </a:lnTo>
                <a:lnTo>
                  <a:pt x="114808" y="318528"/>
                </a:lnTo>
                <a:lnTo>
                  <a:pt x="201688" y="21729"/>
                </a:lnTo>
                <a:lnTo>
                  <a:pt x="230911" y="21729"/>
                </a:lnTo>
                <a:lnTo>
                  <a:pt x="230911" y="21336"/>
                </a:lnTo>
                <a:lnTo>
                  <a:pt x="827976" y="21336"/>
                </a:lnTo>
                <a:lnTo>
                  <a:pt x="82797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7613" y="2927095"/>
            <a:ext cx="3803015" cy="1494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105"/>
              </a:spcBef>
              <a:tabLst>
                <a:tab pos="936625" algn="l"/>
              </a:tabLst>
            </a:pP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dirty="0" sz="2600" spc="21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=	5.04</a:t>
            </a:r>
            <a:r>
              <a:rPr dirty="0" sz="2600" spc="9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sz="2600" spc="9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mbria Math"/>
                <a:cs typeface="Cambria Math"/>
              </a:rPr>
              <a:t>2.24</a:t>
            </a:r>
            <a:endParaRPr sz="26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Cambria Math"/>
              <a:cs typeface="Cambria Math"/>
            </a:endParaRPr>
          </a:p>
          <a:p>
            <a:pPr marL="12700" marR="5080">
              <a:lnSpc>
                <a:spcPts val="2800"/>
              </a:lnSpc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(1,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5,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8)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2.24.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7613" y="4708619"/>
            <a:ext cx="10507980" cy="176720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0"/>
              </a:spcBef>
            </a:pP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This is usually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used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as a way </a:t>
            </a:r>
            <a:r>
              <a:rPr dirty="0" sz="2600" spc="-20" i="1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identify outliers.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points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that lie more than </a:t>
            </a:r>
            <a:r>
              <a:rPr dirty="0" sz="2600" spc="-57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600" spc="-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dirty="0" sz="2600" spc="-3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dirty="0" sz="2600" spc="-3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 spc="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600" spc="-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600" spc="-3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considered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unusual.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2700" marR="359410">
              <a:lnSpc>
                <a:spcPts val="2500"/>
              </a:lnSpc>
            </a:pPr>
            <a:r>
              <a:rPr dirty="0" sz="2600" spc="-60" i="1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talk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about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how extreme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point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by talking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about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“how </a:t>
            </a:r>
            <a:r>
              <a:rPr dirty="0" sz="2600" spc="-10" i="1">
                <a:solidFill>
                  <a:srgbClr val="455F51"/>
                </a:solidFill>
                <a:latin typeface="Calibri"/>
                <a:cs typeface="Calibri"/>
              </a:rPr>
              <a:t>many </a:t>
            </a:r>
            <a:r>
              <a:rPr dirty="0" sz="2600" spc="-57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sigmas”</a:t>
            </a:r>
            <a:r>
              <a:rPr dirty="0" sz="2600" spc="-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away</a:t>
            </a:r>
            <a:r>
              <a:rPr dirty="0" sz="2600" spc="-1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 spc="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600" spc="-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dirty="0" sz="2600" spc="-5" i="1">
                <a:solidFill>
                  <a:srgbClr val="455F51"/>
                </a:solidFill>
                <a:latin typeface="Calibri"/>
                <a:cs typeface="Calibri"/>
              </a:rPr>
              <a:t>is.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813308"/>
            <a:ext cx="92925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Standard</a:t>
            </a:r>
            <a:r>
              <a:rPr dirty="0" spc="-50"/>
              <a:t> </a:t>
            </a:r>
            <a:r>
              <a:rPr dirty="0" spc="-10"/>
              <a:t>Deviation</a:t>
            </a:r>
            <a:r>
              <a:rPr dirty="0" spc="-30"/>
              <a:t> </a:t>
            </a:r>
            <a:r>
              <a:rPr dirty="0">
                <a:latin typeface="Cambria Math"/>
                <a:cs typeface="Cambria Math"/>
              </a:rPr>
              <a:t>𝜎</a:t>
            </a:r>
            <a:r>
              <a:rPr dirty="0" spc="95">
                <a:latin typeface="Cambria Math"/>
                <a:cs typeface="Cambria Math"/>
              </a:rPr>
              <a:t> </a:t>
            </a:r>
            <a:r>
              <a:rPr dirty="0"/>
              <a:t>is</a:t>
            </a:r>
            <a:r>
              <a:rPr dirty="0" spc="-10"/>
              <a:t> just</a:t>
            </a:r>
            <a:r>
              <a:rPr dirty="0" spc="-2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10"/>
              <a:t>square</a:t>
            </a:r>
            <a:r>
              <a:rPr dirty="0" spc="-30"/>
              <a:t> </a:t>
            </a:r>
            <a:r>
              <a:rPr dirty="0" spc="-20"/>
              <a:t>root</a:t>
            </a:r>
            <a:r>
              <a:rPr dirty="0" spc="-5"/>
              <a:t> of</a:t>
            </a:r>
            <a:r>
              <a:rPr dirty="0" spc="-10"/>
              <a:t> </a:t>
            </a:r>
            <a:r>
              <a:rPr dirty="0" spc="-5"/>
              <a:t>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2940" y="1360576"/>
            <a:ext cx="1758950" cy="1251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3600">
              <a:latin typeface="Calibri"/>
              <a:cs typeface="Calibri"/>
            </a:endParaRPr>
          </a:p>
          <a:p>
            <a:pPr marL="147320">
              <a:lnSpc>
                <a:spcPct val="100000"/>
              </a:lnSpc>
              <a:spcBef>
                <a:spcPts val="2210"/>
              </a:spcBef>
            </a:pPr>
            <a:r>
              <a:rPr dirty="0" sz="2600" spc="9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dirty="0" baseline="27777" sz="2850" spc="13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27777" sz="2850" spc="382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600" spc="-25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i="1">
                <a:solidFill>
                  <a:srgbClr val="455F51"/>
                </a:solidFill>
                <a:latin typeface="Calibri"/>
                <a:cs typeface="Calibri"/>
              </a:rPr>
              <a:t>5.04</a:t>
            </a:r>
            <a:endParaRPr sz="26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39421" y="2302573"/>
          <a:ext cx="5717540" cy="191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110"/>
                <a:gridCol w="222249"/>
                <a:gridCol w="1915160"/>
                <a:gridCol w="223519"/>
                <a:gridCol w="488950"/>
                <a:gridCol w="223519"/>
                <a:gridCol w="1913889"/>
                <a:gridCol w="223520"/>
                <a:gridCol w="243204"/>
              </a:tblGrid>
              <a:tr h="47548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396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5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475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044184" y="1833372"/>
            <a:ext cx="5702935" cy="0"/>
          </a:xfrm>
          <a:custGeom>
            <a:avLst/>
            <a:gdLst/>
            <a:ahLst/>
            <a:cxnLst/>
            <a:rect l="l" t="t" r="r" b="b"/>
            <a:pathLst>
              <a:path w="5702934" h="0">
                <a:moveTo>
                  <a:pt x="0" y="0"/>
                </a:moveTo>
                <a:lnTo>
                  <a:pt x="570280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13869" y="408594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98502" y="3611071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dirty="0" sz="1200" spc="-5">
                <a:solidFill>
                  <a:srgbClr val="585858"/>
                </a:solidFill>
                <a:latin typeface="Calibri"/>
                <a:cs typeface="Calibri"/>
              </a:rPr>
              <a:t>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3869" y="3136192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502" y="2661314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dirty="0" sz="1200" spc="-5">
                <a:solidFill>
                  <a:srgbClr val="585858"/>
                </a:solidFill>
                <a:latin typeface="Calibri"/>
                <a:cs typeface="Calibri"/>
              </a:rPr>
              <a:t>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3869" y="2186435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8502" y="1711557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dirty="0" sz="1200" spc="-5">
                <a:solidFill>
                  <a:srgbClr val="585858"/>
                </a:solidFill>
                <a:latin typeface="Calibri"/>
                <a:cs typeface="Calibri"/>
              </a:rPr>
              <a:t>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9860" y="4283916"/>
            <a:ext cx="43802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170" algn="l"/>
                <a:tab pos="1438275" algn="l"/>
                <a:tab pos="2151380" algn="l"/>
                <a:tab pos="2863850" algn="l"/>
                <a:tab pos="3576954" algn="l"/>
                <a:tab pos="4290060" algn="l"/>
              </a:tabLst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1	2	3	4	5	6	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40350" y="4283916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59583"/>
            <a:ext cx="10705465" cy="3826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1305" marR="177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working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(the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population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)…</a:t>
            </a:r>
            <a:endParaRPr sz="2800">
              <a:latin typeface="Calibri"/>
              <a:cs typeface="Calibri"/>
            </a:endParaRPr>
          </a:p>
          <a:p>
            <a:pPr marL="574040" marR="609600" indent="-247650">
              <a:lnSpc>
                <a:spcPct val="100000"/>
              </a:lnSpc>
              <a:spcBef>
                <a:spcPts val="320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want to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 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“sample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variance”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instead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“population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variance”</a:t>
            </a:r>
            <a:endParaRPr sz="26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samples,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squared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variances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N-1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N.</a:t>
            </a:r>
            <a:endParaRPr sz="26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295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So,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computed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population variance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this:</a:t>
            </a:r>
            <a:endParaRPr sz="2600">
              <a:latin typeface="Calibri"/>
              <a:cs typeface="Calibri"/>
            </a:endParaRPr>
          </a:p>
          <a:p>
            <a:pPr marL="619760">
              <a:lnSpc>
                <a:spcPct val="100000"/>
              </a:lnSpc>
              <a:spcBef>
                <a:spcPts val="335"/>
              </a:spcBef>
            </a:pPr>
            <a:r>
              <a:rPr dirty="0" sz="2400" spc="-1535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22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4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dirty="0" baseline="28571" sz="2625" spc="19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= (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11.5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0.1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0.3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0.1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12.96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=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5.04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270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would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be:</a:t>
            </a:r>
            <a:endParaRPr sz="2600">
              <a:latin typeface="Calibri"/>
              <a:cs typeface="Calibri"/>
            </a:endParaRPr>
          </a:p>
          <a:p>
            <a:pPr marL="619760">
              <a:lnSpc>
                <a:spcPct val="100000"/>
              </a:lnSpc>
              <a:spcBef>
                <a:spcPts val="330"/>
              </a:spcBef>
            </a:pPr>
            <a:r>
              <a:rPr dirty="0" sz="2400" spc="-1535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dirty="0" sz="2400" spc="22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20">
                <a:solidFill>
                  <a:srgbClr val="455F51"/>
                </a:solidFill>
                <a:latin typeface="Cambria Math"/>
                <a:cs typeface="Cambria Math"/>
              </a:rPr>
              <a:t>𝑆</a:t>
            </a:r>
            <a:r>
              <a:rPr dirty="0" baseline="28571" sz="2625" spc="209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= (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11.5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0.1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0.3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0.1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12.96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4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=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6.3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5535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Population</a:t>
            </a:r>
            <a:r>
              <a:rPr dirty="0" sz="4000" spc="-65"/>
              <a:t> </a:t>
            </a:r>
            <a:r>
              <a:rPr dirty="0" sz="4000" spc="-10"/>
              <a:t>vs.</a:t>
            </a:r>
            <a:r>
              <a:rPr dirty="0" sz="4000" spc="-40"/>
              <a:t> </a:t>
            </a:r>
            <a:r>
              <a:rPr dirty="0" sz="4000" spc="-5"/>
              <a:t>Sample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4935" y="3104388"/>
            <a:ext cx="1005840" cy="21590"/>
          </a:xfrm>
          <a:custGeom>
            <a:avLst/>
            <a:gdLst/>
            <a:ahLst/>
            <a:cxnLst/>
            <a:rect l="l" t="t" r="r" b="b"/>
            <a:pathLst>
              <a:path w="1005839" h="21589">
                <a:moveTo>
                  <a:pt x="1005839" y="0"/>
                </a:moveTo>
                <a:lnTo>
                  <a:pt x="0" y="0"/>
                </a:lnTo>
                <a:lnTo>
                  <a:pt x="0" y="21336"/>
                </a:lnTo>
                <a:lnTo>
                  <a:pt x="1005839" y="21336"/>
                </a:lnTo>
                <a:lnTo>
                  <a:pt x="100583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46791" y="2835433"/>
            <a:ext cx="666115" cy="223520"/>
          </a:xfrm>
          <a:custGeom>
            <a:avLst/>
            <a:gdLst/>
            <a:ahLst/>
            <a:cxnLst/>
            <a:rect l="l" t="t" r="r" b="b"/>
            <a:pathLst>
              <a:path w="666114" h="223519">
                <a:moveTo>
                  <a:pt x="594550" y="0"/>
                </a:moveTo>
                <a:lnTo>
                  <a:pt x="591375" y="9055"/>
                </a:lnTo>
                <a:lnTo>
                  <a:pt x="604284" y="14655"/>
                </a:lnTo>
                <a:lnTo>
                  <a:pt x="615388" y="22410"/>
                </a:lnTo>
                <a:lnTo>
                  <a:pt x="637938" y="58364"/>
                </a:lnTo>
                <a:lnTo>
                  <a:pt x="645337" y="110401"/>
                </a:lnTo>
                <a:lnTo>
                  <a:pt x="644511" y="130072"/>
                </a:lnTo>
                <a:lnTo>
                  <a:pt x="632117" y="178244"/>
                </a:lnTo>
                <a:lnTo>
                  <a:pt x="604442" y="208355"/>
                </a:lnTo>
                <a:lnTo>
                  <a:pt x="591731" y="213982"/>
                </a:lnTo>
                <a:lnTo>
                  <a:pt x="594550" y="223037"/>
                </a:lnTo>
                <a:lnTo>
                  <a:pt x="637164" y="197719"/>
                </a:lnTo>
                <a:lnTo>
                  <a:pt x="661100" y="150979"/>
                </a:lnTo>
                <a:lnTo>
                  <a:pt x="665683" y="111582"/>
                </a:lnTo>
                <a:lnTo>
                  <a:pt x="664533" y="91134"/>
                </a:lnTo>
                <a:lnTo>
                  <a:pt x="647280" y="39090"/>
                </a:lnTo>
                <a:lnTo>
                  <a:pt x="610719" y="5836"/>
                </a:lnTo>
                <a:lnTo>
                  <a:pt x="594550" y="0"/>
                </a:lnTo>
                <a:close/>
              </a:path>
              <a:path w="666114" h="223519">
                <a:moveTo>
                  <a:pt x="71132" y="0"/>
                </a:moveTo>
                <a:lnTo>
                  <a:pt x="28586" y="25381"/>
                </a:lnTo>
                <a:lnTo>
                  <a:pt x="4598" y="72236"/>
                </a:lnTo>
                <a:lnTo>
                  <a:pt x="0" y="111582"/>
                </a:lnTo>
                <a:lnTo>
                  <a:pt x="1145" y="132070"/>
                </a:lnTo>
                <a:lnTo>
                  <a:pt x="18338" y="184061"/>
                </a:lnTo>
                <a:lnTo>
                  <a:pt x="54911" y="217208"/>
                </a:lnTo>
                <a:lnTo>
                  <a:pt x="71132" y="223037"/>
                </a:lnTo>
                <a:lnTo>
                  <a:pt x="73952" y="213982"/>
                </a:lnTo>
                <a:lnTo>
                  <a:pt x="61240" y="208355"/>
                </a:lnTo>
                <a:lnTo>
                  <a:pt x="50272" y="200523"/>
                </a:lnTo>
                <a:lnTo>
                  <a:pt x="27774" y="163995"/>
                </a:lnTo>
                <a:lnTo>
                  <a:pt x="20332" y="110401"/>
                </a:lnTo>
                <a:lnTo>
                  <a:pt x="21159" y="91372"/>
                </a:lnTo>
                <a:lnTo>
                  <a:pt x="33566" y="44386"/>
                </a:lnTo>
                <a:lnTo>
                  <a:pt x="61439" y="14655"/>
                </a:lnTo>
                <a:lnTo>
                  <a:pt x="74307" y="9055"/>
                </a:lnTo>
                <a:lnTo>
                  <a:pt x="711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10739" y="4223003"/>
            <a:ext cx="1062355" cy="21590"/>
          </a:xfrm>
          <a:custGeom>
            <a:avLst/>
            <a:gdLst/>
            <a:ahLst/>
            <a:cxnLst/>
            <a:rect l="l" t="t" r="r" b="b"/>
            <a:pathLst>
              <a:path w="1062355" h="21589">
                <a:moveTo>
                  <a:pt x="1062227" y="0"/>
                </a:moveTo>
                <a:lnTo>
                  <a:pt x="0" y="0"/>
                </a:lnTo>
                <a:lnTo>
                  <a:pt x="0" y="21336"/>
                </a:lnTo>
                <a:lnTo>
                  <a:pt x="1062227" y="21336"/>
                </a:lnTo>
                <a:lnTo>
                  <a:pt x="1062227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7268" y="2203862"/>
            <a:ext cx="3335020" cy="23514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319405" indent="-256540">
              <a:lnSpc>
                <a:spcPct val="100000"/>
              </a:lnSpc>
              <a:spcBef>
                <a:spcPts val="535"/>
              </a:spcBef>
              <a:buClr>
                <a:srgbClr val="37A76E"/>
              </a:buClr>
              <a:buFont typeface="Georgia"/>
              <a:buChar char="•"/>
              <a:tabLst>
                <a:tab pos="3200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opulation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variance:</a:t>
            </a:r>
            <a:endParaRPr sz="2800">
              <a:latin typeface="Calibri"/>
              <a:cs typeface="Calibri"/>
            </a:endParaRPr>
          </a:p>
          <a:p>
            <a:pPr marL="2286635">
              <a:lnSpc>
                <a:spcPts val="755"/>
              </a:lnSpc>
              <a:spcBef>
                <a:spcPts val="250"/>
              </a:spcBef>
            </a:pPr>
            <a:r>
              <a:rPr dirty="0" sz="1550" spc="6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endParaRPr sz="1550">
              <a:latin typeface="Cambria Math"/>
              <a:cs typeface="Cambria Math"/>
            </a:endParaRPr>
          </a:p>
          <a:p>
            <a:pPr marL="365125">
              <a:lnSpc>
                <a:spcPts val="2014"/>
              </a:lnSpc>
              <a:tabLst>
                <a:tab pos="612140" algn="l"/>
              </a:tabLst>
            </a:pPr>
            <a:r>
              <a:rPr dirty="0" baseline="-32051" sz="39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baseline="-32051" sz="3900" spc="135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dirty="0" baseline="-17543" sz="2850" spc="13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-17543" sz="2850" spc="60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-32051" sz="39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baseline="-32051" sz="3900" spc="172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1461" sz="2850" spc="-7">
                <a:solidFill>
                  <a:srgbClr val="455F51"/>
                </a:solidFill>
                <a:latin typeface="Cambria Math"/>
                <a:cs typeface="Cambria Math"/>
              </a:rPr>
              <a:t>∑</a:t>
            </a:r>
            <a:r>
              <a:rPr dirty="0" baseline="1461" sz="2850" spc="532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-245">
                <a:solidFill>
                  <a:srgbClr val="455F51"/>
                </a:solidFill>
                <a:latin typeface="Cambria Math"/>
                <a:cs typeface="Cambria Math"/>
              </a:rPr>
              <a:t>𝑋𝑋−𝜇</a:t>
            </a:r>
            <a:endParaRPr sz="1900">
              <a:latin typeface="Cambria Math"/>
              <a:cs typeface="Cambria Math"/>
            </a:endParaRPr>
          </a:p>
          <a:p>
            <a:pPr algn="ctr" marL="479425">
              <a:lnSpc>
                <a:spcPts val="2155"/>
              </a:lnSpc>
              <a:spcBef>
                <a:spcPts val="415"/>
              </a:spcBef>
            </a:pPr>
            <a:r>
              <a:rPr dirty="0" sz="1900" spc="40">
                <a:solidFill>
                  <a:srgbClr val="455F51"/>
                </a:solidFill>
                <a:latin typeface="Cambria Math"/>
                <a:cs typeface="Cambria Math"/>
              </a:rPr>
              <a:t>𝑁</a:t>
            </a:r>
            <a:endParaRPr sz="1900">
              <a:latin typeface="Cambria Math"/>
              <a:cs typeface="Cambria Math"/>
            </a:endParaRPr>
          </a:p>
          <a:p>
            <a:pPr marL="319405" indent="-256540">
              <a:lnSpc>
                <a:spcPts val="3235"/>
              </a:lnSpc>
              <a:buClr>
                <a:srgbClr val="37A76E"/>
              </a:buClr>
              <a:buFont typeface="Georgia"/>
              <a:buChar char="•"/>
              <a:tabLst>
                <a:tab pos="3200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variance:</a:t>
            </a:r>
            <a:endParaRPr sz="2800">
              <a:latin typeface="Calibri"/>
              <a:cs typeface="Calibri"/>
            </a:endParaRPr>
          </a:p>
          <a:p>
            <a:pPr marL="2297430">
              <a:lnSpc>
                <a:spcPts val="755"/>
              </a:lnSpc>
              <a:spcBef>
                <a:spcPts val="240"/>
              </a:spcBef>
            </a:pPr>
            <a:r>
              <a:rPr dirty="0" sz="1550" spc="6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endParaRPr sz="1550">
              <a:latin typeface="Cambria Math"/>
              <a:cs typeface="Cambria Math"/>
            </a:endParaRPr>
          </a:p>
          <a:p>
            <a:pPr marL="365125">
              <a:lnSpc>
                <a:spcPts val="2014"/>
              </a:lnSpc>
              <a:tabLst>
                <a:tab pos="612140" algn="l"/>
              </a:tabLst>
            </a:pPr>
            <a:r>
              <a:rPr dirty="0" baseline="-32051" sz="39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baseline="-32051" sz="3900" spc="12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dirty="0" baseline="-17543" sz="2850" spc="12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-17543" sz="2850" spc="57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-32051" sz="39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baseline="-32051" sz="3900" spc="179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1461" sz="2850" spc="-232">
                <a:solidFill>
                  <a:srgbClr val="455F51"/>
                </a:solidFill>
                <a:latin typeface="Cambria Math"/>
                <a:cs typeface="Cambria Math"/>
              </a:rPr>
              <a:t>∑</a:t>
            </a:r>
            <a:r>
              <a:rPr dirty="0" sz="1900" spc="-155">
                <a:solidFill>
                  <a:srgbClr val="455F51"/>
                </a:solidFill>
                <a:latin typeface="Cambria Math"/>
                <a:cs typeface="Cambria Math"/>
              </a:rPr>
              <a:t>(𝑋𝑋−𝑀)</a:t>
            </a:r>
            <a:endParaRPr sz="1900">
              <a:latin typeface="Cambria Math"/>
              <a:cs typeface="Cambria Math"/>
            </a:endParaRPr>
          </a:p>
          <a:p>
            <a:pPr algn="ctr" marL="453390">
              <a:lnSpc>
                <a:spcPct val="100000"/>
              </a:lnSpc>
              <a:spcBef>
                <a:spcPts val="414"/>
              </a:spcBef>
            </a:pPr>
            <a:r>
              <a:rPr dirty="0" sz="1900" spc="30">
                <a:solidFill>
                  <a:srgbClr val="455F51"/>
                </a:solidFill>
                <a:latin typeface="Cambria Math"/>
                <a:cs typeface="Cambria Math"/>
              </a:rPr>
              <a:t>𝑁−1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4244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Fancy</a:t>
            </a:r>
            <a:r>
              <a:rPr dirty="0" sz="4000" spc="-85"/>
              <a:t> </a:t>
            </a:r>
            <a:r>
              <a:rPr dirty="0" sz="4000" spc="-15"/>
              <a:t>Math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2306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15"/>
              <a:t> </a:t>
            </a:r>
            <a:r>
              <a:rPr dirty="0" sz="4000" spc="-5"/>
              <a:t>look</a:t>
            </a:r>
            <a:r>
              <a:rPr dirty="0" sz="4000" spc="-20"/>
              <a:t> at </a:t>
            </a:r>
            <a:r>
              <a:rPr dirty="0" sz="4000" spc="-5"/>
              <a:t>another</a:t>
            </a:r>
            <a:r>
              <a:rPr dirty="0" sz="4000" spc="-25"/>
              <a:t> example.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664083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FFFFFF"/>
                </a:solidFill>
              </a:rPr>
              <a:t>Probability</a:t>
            </a:r>
            <a:r>
              <a:rPr dirty="0" sz="4400" spc="-2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Density</a:t>
            </a:r>
            <a:r>
              <a:rPr dirty="0" sz="4400" spc="-3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Functions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78560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Example:</a:t>
            </a:r>
            <a:r>
              <a:rPr dirty="0" sz="4000" spc="-10"/>
              <a:t> </a:t>
            </a:r>
            <a:r>
              <a:rPr dirty="0" sz="4000" spc="-5"/>
              <a:t>a</a:t>
            </a:r>
            <a:r>
              <a:rPr dirty="0" sz="4000" spc="-30"/>
              <a:t> </a:t>
            </a:r>
            <a:r>
              <a:rPr dirty="0" sz="4000" spc="-5"/>
              <a:t>“normal</a:t>
            </a:r>
            <a:r>
              <a:rPr dirty="0" sz="4000" spc="-15"/>
              <a:t> </a:t>
            </a:r>
            <a:r>
              <a:rPr dirty="0" sz="4000" spc="-10"/>
              <a:t>distribution”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411" y="2249424"/>
            <a:ext cx="8648687" cy="43251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Gives </a:t>
            </a:r>
            <a:r>
              <a:rPr dirty="0" spc="-15"/>
              <a:t>you </a:t>
            </a:r>
            <a:r>
              <a:rPr dirty="0" spc="-5"/>
              <a:t>the </a:t>
            </a:r>
            <a:r>
              <a:rPr dirty="0" spc="-10"/>
              <a:t>probability </a:t>
            </a:r>
            <a:r>
              <a:rPr dirty="0" spc="-5"/>
              <a:t>of </a:t>
            </a:r>
            <a:r>
              <a:rPr dirty="0"/>
              <a:t>a </a:t>
            </a:r>
            <a:r>
              <a:rPr dirty="0" spc="-25"/>
              <a:t>data </a:t>
            </a:r>
            <a:r>
              <a:rPr dirty="0" spc="-10"/>
              <a:t>point falling </a:t>
            </a:r>
            <a:r>
              <a:rPr dirty="0" spc="-5"/>
              <a:t>within </a:t>
            </a:r>
            <a:r>
              <a:rPr dirty="0" spc="-800"/>
              <a:t> </a:t>
            </a:r>
            <a:r>
              <a:rPr dirty="0" spc="-5"/>
              <a:t>some</a:t>
            </a:r>
            <a:r>
              <a:rPr dirty="0" spc="-10"/>
              <a:t> given </a:t>
            </a:r>
            <a:r>
              <a:rPr dirty="0" spc="-20"/>
              <a:t>range</a:t>
            </a:r>
            <a:r>
              <a:rPr dirty="0" spc="-30"/>
              <a:t> </a:t>
            </a:r>
            <a:r>
              <a:rPr dirty="0" spc="-5"/>
              <a:t>of</a:t>
            </a:r>
            <a:r>
              <a:rPr dirty="0"/>
              <a:t> a</a:t>
            </a:r>
            <a:r>
              <a:rPr dirty="0" spc="-10"/>
              <a:t> given value.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411" y="2249424"/>
            <a:ext cx="8648687" cy="43251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3549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Probability</a:t>
            </a:r>
            <a:r>
              <a:rPr dirty="0" sz="4000" spc="-55"/>
              <a:t> </a:t>
            </a:r>
            <a:r>
              <a:rPr dirty="0" sz="4000" spc="-5"/>
              <a:t>Mass</a:t>
            </a:r>
            <a:r>
              <a:rPr dirty="0" sz="4000" spc="-50"/>
              <a:t> </a:t>
            </a:r>
            <a:r>
              <a:rPr dirty="0" sz="4000" spc="-5"/>
              <a:t>Function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335" y="2249423"/>
            <a:ext cx="4529327" cy="43251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3830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0"/>
              <a:t> </a:t>
            </a:r>
            <a:r>
              <a:rPr dirty="0" sz="4000" spc="-25"/>
              <a:t>play </a:t>
            </a:r>
            <a:r>
              <a:rPr dirty="0" sz="4000" spc="-5"/>
              <a:t>with</a:t>
            </a:r>
            <a:r>
              <a:rPr dirty="0" sz="4000" spc="-15"/>
              <a:t> </a:t>
            </a:r>
            <a:r>
              <a:rPr dirty="0" sz="4000" spc="-5"/>
              <a:t>some </a:t>
            </a:r>
            <a:r>
              <a:rPr dirty="0" sz="4000" spc="-20"/>
              <a:t>examples.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8210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FFFFFF"/>
                </a:solidFill>
              </a:rPr>
              <a:t>Percentiles</a:t>
            </a:r>
            <a:r>
              <a:rPr dirty="0" sz="4400" spc="-65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and</a:t>
            </a:r>
            <a:r>
              <a:rPr dirty="0" sz="4400" spc="-3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Moments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314579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10">
                <a:solidFill>
                  <a:srgbClr val="FFFFFF"/>
                </a:solidFill>
              </a:rPr>
              <a:t>Python</a:t>
            </a:r>
            <a:r>
              <a:rPr dirty="0" sz="4400" spc="-114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Basics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222865" cy="1343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what’s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X%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less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income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2834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Percentiles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3384804"/>
            <a:ext cx="4304542" cy="322935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2326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Percentiles </a:t>
            </a:r>
            <a:r>
              <a:rPr dirty="0" sz="4000" spc="-10"/>
              <a:t>in</a:t>
            </a:r>
            <a:r>
              <a:rPr dirty="0" sz="4000" spc="-5"/>
              <a:t> a</a:t>
            </a:r>
            <a:r>
              <a:rPr dirty="0" sz="4000" spc="-10"/>
              <a:t> </a:t>
            </a:r>
            <a:r>
              <a:rPr dirty="0" sz="4000" spc="-5"/>
              <a:t>normal</a:t>
            </a:r>
            <a:r>
              <a:rPr dirty="0" sz="4000" spc="-10"/>
              <a:t> distribution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276" y="2249423"/>
            <a:ext cx="3965447" cy="432511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9093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 </a:t>
            </a:r>
            <a:r>
              <a:rPr dirty="0" sz="4000" spc="-5"/>
              <a:t>look</a:t>
            </a:r>
            <a:r>
              <a:rPr dirty="0" sz="4000" spc="-25"/>
              <a:t> </a:t>
            </a:r>
            <a:r>
              <a:rPr dirty="0" sz="4000" spc="-20"/>
              <a:t>at</a:t>
            </a:r>
            <a:r>
              <a:rPr dirty="0" sz="4000" spc="-30"/>
              <a:t> </a:t>
            </a:r>
            <a:r>
              <a:rPr dirty="0" sz="4000" spc="-5"/>
              <a:t>some</a:t>
            </a:r>
            <a:r>
              <a:rPr dirty="0" sz="4000" spc="-20"/>
              <a:t> examples.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063" y="3404108"/>
            <a:ext cx="18224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245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6024" y="3384296"/>
            <a:ext cx="60261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20299" sz="3900" spc="-217">
                <a:solidFill>
                  <a:srgbClr val="455F51"/>
                </a:solidFill>
                <a:latin typeface="Cambria Math"/>
                <a:cs typeface="Cambria Math"/>
              </a:rPr>
              <a:t>∫</a:t>
            </a:r>
            <a:r>
              <a:rPr dirty="0" sz="1900" spc="-145">
                <a:solidFill>
                  <a:srgbClr val="455F51"/>
                </a:solidFill>
                <a:latin typeface="Cambria Math"/>
                <a:cs typeface="Cambria Math"/>
              </a:rPr>
              <a:t>−∞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068" y="2220878"/>
            <a:ext cx="10114915" cy="12325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Quantitative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shape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density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31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Mathematically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bit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wrap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head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around:</a:t>
            </a:r>
            <a:endParaRPr sz="2800">
              <a:latin typeface="Calibri"/>
              <a:cs typeface="Calibri"/>
            </a:endParaRPr>
          </a:p>
          <a:p>
            <a:pPr marL="1539240">
              <a:lnSpc>
                <a:spcPts val="2230"/>
              </a:lnSpc>
            </a:pPr>
            <a:r>
              <a:rPr dirty="0" sz="1900" spc="135">
                <a:solidFill>
                  <a:srgbClr val="455F51"/>
                </a:solidFill>
                <a:latin typeface="Cambria Math"/>
                <a:cs typeface="Cambria Math"/>
              </a:rPr>
              <a:t>∞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7587" y="3343490"/>
            <a:ext cx="958850" cy="306705"/>
          </a:xfrm>
          <a:custGeom>
            <a:avLst/>
            <a:gdLst/>
            <a:ahLst/>
            <a:cxnLst/>
            <a:rect l="l" t="t" r="r" b="b"/>
            <a:pathLst>
              <a:path w="958850" h="306704">
                <a:moveTo>
                  <a:pt x="860780" y="0"/>
                </a:moveTo>
                <a:lnTo>
                  <a:pt x="856424" y="12433"/>
                </a:lnTo>
                <a:lnTo>
                  <a:pt x="874155" y="20129"/>
                </a:lnTo>
                <a:lnTo>
                  <a:pt x="889403" y="30781"/>
                </a:lnTo>
                <a:lnTo>
                  <a:pt x="920367" y="80157"/>
                </a:lnTo>
                <a:lnTo>
                  <a:pt x="929410" y="125491"/>
                </a:lnTo>
                <a:lnTo>
                  <a:pt x="930541" y="151625"/>
                </a:lnTo>
                <a:lnTo>
                  <a:pt x="929405" y="178645"/>
                </a:lnTo>
                <a:lnTo>
                  <a:pt x="920318" y="225236"/>
                </a:lnTo>
                <a:lnTo>
                  <a:pt x="902093" y="261617"/>
                </a:lnTo>
                <a:lnTo>
                  <a:pt x="856907" y="293890"/>
                </a:lnTo>
                <a:lnTo>
                  <a:pt x="860780" y="306324"/>
                </a:lnTo>
                <a:lnTo>
                  <a:pt x="902566" y="286721"/>
                </a:lnTo>
                <a:lnTo>
                  <a:pt x="933284" y="252793"/>
                </a:lnTo>
                <a:lnTo>
                  <a:pt x="952172" y="207359"/>
                </a:lnTo>
                <a:lnTo>
                  <a:pt x="958469" y="153238"/>
                </a:lnTo>
                <a:lnTo>
                  <a:pt x="956890" y="125156"/>
                </a:lnTo>
                <a:lnTo>
                  <a:pt x="944260" y="75383"/>
                </a:lnTo>
                <a:lnTo>
                  <a:pt x="919202" y="34866"/>
                </a:lnTo>
                <a:lnTo>
                  <a:pt x="882988" y="8020"/>
                </a:lnTo>
                <a:lnTo>
                  <a:pt x="860780" y="0"/>
                </a:lnTo>
                <a:close/>
              </a:path>
              <a:path w="958850" h="306704">
                <a:moveTo>
                  <a:pt x="97701" y="0"/>
                </a:moveTo>
                <a:lnTo>
                  <a:pt x="56019" y="19642"/>
                </a:lnTo>
                <a:lnTo>
                  <a:pt x="25273" y="53695"/>
                </a:lnTo>
                <a:lnTo>
                  <a:pt x="6316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71" y="231162"/>
                </a:lnTo>
                <a:lnTo>
                  <a:pt x="39172" y="271548"/>
                </a:lnTo>
                <a:lnTo>
                  <a:pt x="75424" y="298313"/>
                </a:lnTo>
                <a:lnTo>
                  <a:pt x="97701" y="306324"/>
                </a:lnTo>
                <a:lnTo>
                  <a:pt x="101574" y="293890"/>
                </a:lnTo>
                <a:lnTo>
                  <a:pt x="84120" y="286158"/>
                </a:lnTo>
                <a:lnTo>
                  <a:pt x="69056" y="275401"/>
                </a:lnTo>
                <a:lnTo>
                  <a:pt x="46101" y="244805"/>
                </a:lnTo>
                <a:lnTo>
                  <a:pt x="32481" y="203182"/>
                </a:lnTo>
                <a:lnTo>
                  <a:pt x="27940" y="151625"/>
                </a:lnTo>
                <a:lnTo>
                  <a:pt x="29075" y="125491"/>
                </a:lnTo>
                <a:lnTo>
                  <a:pt x="38157" y="80157"/>
                </a:lnTo>
                <a:lnTo>
                  <a:pt x="56412" y="44390"/>
                </a:lnTo>
                <a:lnTo>
                  <a:pt x="102057" y="12433"/>
                </a:lnTo>
                <a:lnTo>
                  <a:pt x="9770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79854" y="3343490"/>
            <a:ext cx="403860" cy="306705"/>
          </a:xfrm>
          <a:custGeom>
            <a:avLst/>
            <a:gdLst/>
            <a:ahLst/>
            <a:cxnLst/>
            <a:rect l="l" t="t" r="r" b="b"/>
            <a:pathLst>
              <a:path w="403860" h="306704">
                <a:moveTo>
                  <a:pt x="306044" y="0"/>
                </a:moveTo>
                <a:lnTo>
                  <a:pt x="301688" y="12433"/>
                </a:lnTo>
                <a:lnTo>
                  <a:pt x="319419" y="20129"/>
                </a:lnTo>
                <a:lnTo>
                  <a:pt x="334667" y="30781"/>
                </a:lnTo>
                <a:lnTo>
                  <a:pt x="365631" y="80157"/>
                </a:lnTo>
                <a:lnTo>
                  <a:pt x="374674" y="125491"/>
                </a:lnTo>
                <a:lnTo>
                  <a:pt x="375805" y="151625"/>
                </a:lnTo>
                <a:lnTo>
                  <a:pt x="374669" y="178645"/>
                </a:lnTo>
                <a:lnTo>
                  <a:pt x="365582" y="225236"/>
                </a:lnTo>
                <a:lnTo>
                  <a:pt x="347357" y="261617"/>
                </a:lnTo>
                <a:lnTo>
                  <a:pt x="302171" y="293890"/>
                </a:lnTo>
                <a:lnTo>
                  <a:pt x="306044" y="306324"/>
                </a:lnTo>
                <a:lnTo>
                  <a:pt x="347830" y="286721"/>
                </a:lnTo>
                <a:lnTo>
                  <a:pt x="378548" y="252793"/>
                </a:lnTo>
                <a:lnTo>
                  <a:pt x="397443" y="207359"/>
                </a:lnTo>
                <a:lnTo>
                  <a:pt x="403745" y="153238"/>
                </a:lnTo>
                <a:lnTo>
                  <a:pt x="402164" y="125156"/>
                </a:lnTo>
                <a:lnTo>
                  <a:pt x="389526" y="75383"/>
                </a:lnTo>
                <a:lnTo>
                  <a:pt x="364466" y="34866"/>
                </a:lnTo>
                <a:lnTo>
                  <a:pt x="328252" y="8020"/>
                </a:lnTo>
                <a:lnTo>
                  <a:pt x="306044" y="0"/>
                </a:lnTo>
                <a:close/>
              </a:path>
              <a:path w="403860" h="306704">
                <a:moveTo>
                  <a:pt x="97701" y="0"/>
                </a:moveTo>
                <a:lnTo>
                  <a:pt x="56019" y="19642"/>
                </a:lnTo>
                <a:lnTo>
                  <a:pt x="25273" y="53695"/>
                </a:lnTo>
                <a:lnTo>
                  <a:pt x="6316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71" y="231162"/>
                </a:lnTo>
                <a:lnTo>
                  <a:pt x="39172" y="271548"/>
                </a:lnTo>
                <a:lnTo>
                  <a:pt x="75424" y="298313"/>
                </a:lnTo>
                <a:lnTo>
                  <a:pt x="97701" y="306324"/>
                </a:lnTo>
                <a:lnTo>
                  <a:pt x="101574" y="293890"/>
                </a:lnTo>
                <a:lnTo>
                  <a:pt x="84120" y="286158"/>
                </a:lnTo>
                <a:lnTo>
                  <a:pt x="69056" y="275401"/>
                </a:lnTo>
                <a:lnTo>
                  <a:pt x="46101" y="244805"/>
                </a:lnTo>
                <a:lnTo>
                  <a:pt x="32481" y="203182"/>
                </a:lnTo>
                <a:lnTo>
                  <a:pt x="27940" y="151625"/>
                </a:lnTo>
                <a:lnTo>
                  <a:pt x="29075" y="125491"/>
                </a:lnTo>
                <a:lnTo>
                  <a:pt x="38157" y="80157"/>
                </a:lnTo>
                <a:lnTo>
                  <a:pt x="56412" y="44390"/>
                </a:lnTo>
                <a:lnTo>
                  <a:pt x="102057" y="12433"/>
                </a:lnTo>
                <a:lnTo>
                  <a:pt x="9770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74419" y="3247136"/>
            <a:ext cx="8081009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84480" algn="l"/>
                <a:tab pos="732790" algn="l"/>
                <a:tab pos="1731010" algn="l"/>
                <a:tab pos="2610485" algn="l"/>
                <a:tab pos="3113405" algn="l"/>
                <a:tab pos="343789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𝜇	=	𝑥</a:t>
            </a:r>
            <a:r>
              <a:rPr dirty="0" sz="2600" spc="8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− 𝑐	</a:t>
            </a:r>
            <a:r>
              <a:rPr dirty="0" baseline="27777" sz="2850" spc="-577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dirty="0" sz="2600" spc="-385">
                <a:solidFill>
                  <a:srgbClr val="455F51"/>
                </a:solidFill>
                <a:latin typeface="Cambria Math"/>
                <a:cs typeface="Cambria Math"/>
              </a:rPr>
              <a:t>𝑓𝑓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𝑥	𝑑𝑥</a:t>
            </a:r>
            <a:r>
              <a:rPr dirty="0" sz="2600" spc="8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(for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moment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dirty="0" sz="2600" spc="5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around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45">
                <a:solidFill>
                  <a:srgbClr val="455F51"/>
                </a:solidFill>
                <a:latin typeface="Cambria Math"/>
                <a:cs typeface="Cambria Math"/>
              </a:rPr>
              <a:t>𝑐</a:t>
            </a:r>
            <a:r>
              <a:rPr dirty="0" sz="2600" spc="45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068" y="3730244"/>
            <a:ext cx="64820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intuitively,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lot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simpler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statistics.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01866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Moments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2318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The</a:t>
            </a:r>
            <a:r>
              <a:rPr dirty="0" sz="4000" spc="-15"/>
              <a:t> </a:t>
            </a:r>
            <a:r>
              <a:rPr dirty="0" sz="4000" spc="-30"/>
              <a:t>first</a:t>
            </a:r>
            <a:r>
              <a:rPr dirty="0" sz="4000" spc="5"/>
              <a:t> </a:t>
            </a:r>
            <a:r>
              <a:rPr dirty="0" sz="4000" spc="-15"/>
              <a:t>moment</a:t>
            </a:r>
            <a:r>
              <a:rPr dirty="0" sz="4000"/>
              <a:t> </a:t>
            </a:r>
            <a:r>
              <a:rPr dirty="0" sz="4000" spc="-10"/>
              <a:t>is</a:t>
            </a:r>
            <a:r>
              <a:rPr dirty="0" sz="4000" spc="-15"/>
              <a:t> </a:t>
            </a:r>
            <a:r>
              <a:rPr dirty="0" sz="4000" spc="-5"/>
              <a:t>the</a:t>
            </a:r>
            <a:r>
              <a:rPr dirty="0" sz="4000" spc="-20"/>
              <a:t> </a:t>
            </a:r>
            <a:r>
              <a:rPr dirty="0" sz="4000" spc="-5"/>
              <a:t>mean.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4580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The</a:t>
            </a:r>
            <a:r>
              <a:rPr dirty="0" sz="4000" spc="-15"/>
              <a:t> </a:t>
            </a:r>
            <a:r>
              <a:rPr dirty="0" sz="4000" spc="-10"/>
              <a:t>second</a:t>
            </a:r>
            <a:r>
              <a:rPr dirty="0" sz="4000" spc="-15"/>
              <a:t> moment </a:t>
            </a:r>
            <a:r>
              <a:rPr dirty="0" sz="4000" spc="-10"/>
              <a:t>is </a:t>
            </a:r>
            <a:r>
              <a:rPr dirty="0" sz="4000" spc="-5"/>
              <a:t>the</a:t>
            </a:r>
            <a:r>
              <a:rPr dirty="0" sz="4000" spc="-20"/>
              <a:t> </a:t>
            </a:r>
            <a:r>
              <a:rPr dirty="0" sz="4000" spc="-10"/>
              <a:t>variance.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9460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80"/>
              <a:t>Yes,</a:t>
            </a:r>
            <a:r>
              <a:rPr dirty="0" sz="4000" spc="-10"/>
              <a:t> </a:t>
            </a:r>
            <a:r>
              <a:rPr dirty="0" sz="4000" spc="-30"/>
              <a:t>it’s </a:t>
            </a:r>
            <a:r>
              <a:rPr dirty="0" sz="4000" spc="-20"/>
              <a:t>just</a:t>
            </a:r>
            <a:r>
              <a:rPr dirty="0" sz="4000" spc="-5"/>
              <a:t> </a:t>
            </a:r>
            <a:r>
              <a:rPr dirty="0" sz="4000" spc="-10"/>
              <a:t>that</a:t>
            </a:r>
            <a:r>
              <a:rPr dirty="0" sz="4000" spc="-35"/>
              <a:t> </a:t>
            </a:r>
            <a:r>
              <a:rPr dirty="0" sz="4000" spc="-10"/>
              <a:t>simple.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546715" cy="138239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ow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“lopsided”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distribution?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r>
              <a:rPr dirty="0" sz="2800" spc="6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longer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tail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left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be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skewed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left,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60">
                <a:solidFill>
                  <a:srgbClr val="455F51"/>
                </a:solidFill>
                <a:latin typeface="Calibri"/>
                <a:cs typeface="Calibri"/>
              </a:rPr>
              <a:t>skew.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8419"/>
            <a:ext cx="64770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The </a:t>
            </a:r>
            <a:r>
              <a:rPr dirty="0" sz="4000" spc="-20"/>
              <a:t>third</a:t>
            </a:r>
            <a:r>
              <a:rPr dirty="0" sz="4000"/>
              <a:t> </a:t>
            </a:r>
            <a:r>
              <a:rPr dirty="0" sz="4000" spc="-15"/>
              <a:t>moment</a:t>
            </a:r>
            <a:r>
              <a:rPr dirty="0" sz="4000" spc="-5"/>
              <a:t> </a:t>
            </a:r>
            <a:r>
              <a:rPr dirty="0" sz="4000" spc="-10"/>
              <a:t>is</a:t>
            </a:r>
            <a:r>
              <a:rPr dirty="0" sz="4000" spc="-15"/>
              <a:t> </a:t>
            </a:r>
            <a:r>
              <a:rPr dirty="0" sz="4000" spc="-30"/>
              <a:t>“skew”</a:t>
            </a:r>
            <a:r>
              <a:rPr dirty="0" sz="4000" spc="15"/>
              <a:t> </a:t>
            </a:r>
            <a:r>
              <a:rPr dirty="0" sz="4000" spc="-495"/>
              <a:t>(</a:t>
            </a:r>
            <a:r>
              <a:rPr dirty="0" sz="4000" spc="-495">
                <a:latin typeface="Cambria Math"/>
                <a:cs typeface="Cambria Math"/>
              </a:rPr>
              <a:t>𝛾𝛾</a:t>
            </a:r>
            <a:r>
              <a:rPr dirty="0" sz="4000" spc="-495"/>
              <a:t>)</a:t>
            </a:r>
            <a:endParaRPr sz="4000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440" y="4152900"/>
            <a:ext cx="7792211" cy="270509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446385" cy="1343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thick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tail,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sharp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peak,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compared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normal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distribution?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peaks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kurtosis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6592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The</a:t>
            </a:r>
            <a:r>
              <a:rPr dirty="0" sz="4000" spc="-25"/>
              <a:t> </a:t>
            </a:r>
            <a:r>
              <a:rPr dirty="0" sz="4000" spc="-15"/>
              <a:t>fourth</a:t>
            </a:r>
            <a:r>
              <a:rPr dirty="0" sz="4000" spc="-25"/>
              <a:t> </a:t>
            </a:r>
            <a:r>
              <a:rPr dirty="0" sz="4000" spc="-10"/>
              <a:t>moment</a:t>
            </a:r>
            <a:r>
              <a:rPr dirty="0" sz="4000"/>
              <a:t> </a:t>
            </a:r>
            <a:r>
              <a:rPr dirty="0" sz="4000" spc="-5"/>
              <a:t>is</a:t>
            </a:r>
            <a:r>
              <a:rPr dirty="0" sz="4000" spc="-25"/>
              <a:t> </a:t>
            </a:r>
            <a:r>
              <a:rPr dirty="0" sz="4000" spc="-15"/>
              <a:t>“kurtosis”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061" y="3799673"/>
            <a:ext cx="4054617" cy="297926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3800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15"/>
              <a:t> compute</a:t>
            </a:r>
            <a:r>
              <a:rPr dirty="0" sz="4000" spc="-5"/>
              <a:t> the</a:t>
            </a:r>
            <a:r>
              <a:rPr dirty="0" sz="4000" spc="-20"/>
              <a:t> </a:t>
            </a:r>
            <a:r>
              <a:rPr dirty="0" sz="4000" spc="-5"/>
              <a:t>4 </a:t>
            </a:r>
            <a:r>
              <a:rPr dirty="0" sz="4000" spc="-10"/>
              <a:t>moments in </a:t>
            </a:r>
            <a:r>
              <a:rPr dirty="0" sz="4000"/>
              <a:t>Python.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4980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15"/>
              <a:t> </a:t>
            </a:r>
            <a:r>
              <a:rPr dirty="0" sz="4000" spc="-20"/>
              <a:t>just</a:t>
            </a:r>
            <a:r>
              <a:rPr dirty="0" sz="4000" spc="-10"/>
              <a:t> </a:t>
            </a:r>
            <a:r>
              <a:rPr dirty="0" sz="4000" spc="-5"/>
              <a:t>jump</a:t>
            </a:r>
            <a:r>
              <a:rPr dirty="0" sz="4000"/>
              <a:t> </a:t>
            </a:r>
            <a:r>
              <a:rPr dirty="0" sz="4000" spc="-15"/>
              <a:t>right</a:t>
            </a:r>
            <a:r>
              <a:rPr dirty="0" sz="4000" spc="-10"/>
              <a:t> </a:t>
            </a:r>
            <a:r>
              <a:rPr dirty="0" sz="4000" spc="-25"/>
              <a:t>into</a:t>
            </a:r>
            <a:r>
              <a:rPr dirty="0" sz="4000" spc="-15"/>
              <a:t> </a:t>
            </a:r>
            <a:r>
              <a:rPr dirty="0" sz="4000" spc="-5"/>
              <a:t>some</a:t>
            </a:r>
            <a:r>
              <a:rPr dirty="0" sz="4000" spc="5"/>
              <a:t> </a:t>
            </a:r>
            <a:r>
              <a:rPr dirty="0" sz="4000" spc="-10"/>
              <a:t>code.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25" y="3823539"/>
            <a:ext cx="5574226" cy="154394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619379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FFFFFF"/>
                </a:solidFill>
              </a:rPr>
              <a:t>Covariance</a:t>
            </a:r>
            <a:r>
              <a:rPr dirty="0" sz="4400" spc="-2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and</a:t>
            </a:r>
            <a:r>
              <a:rPr dirty="0" sz="4400" spc="-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Correlation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93192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easures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vary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tandem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2987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C</a:t>
            </a:r>
            <a:r>
              <a:rPr dirty="0" sz="4000" spc="-15"/>
              <a:t>o</a:t>
            </a:r>
            <a:r>
              <a:rPr dirty="0" sz="4000" spc="-70"/>
              <a:t>v</a:t>
            </a:r>
            <a:r>
              <a:rPr dirty="0" sz="4000"/>
              <a:t>a</a:t>
            </a:r>
            <a:r>
              <a:rPr dirty="0" sz="4000" spc="-10"/>
              <a:t>r</a:t>
            </a:r>
            <a:r>
              <a:rPr dirty="0" sz="4000" spc="-15"/>
              <a:t>i</a:t>
            </a:r>
            <a:r>
              <a:rPr dirty="0" sz="4000"/>
              <a:t>a</a:t>
            </a:r>
            <a:r>
              <a:rPr dirty="0" sz="4000" spc="-5"/>
              <a:t>nce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3009900"/>
            <a:ext cx="4663439" cy="32522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3009900"/>
            <a:ext cx="4724399" cy="325221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534650" cy="2311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hink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high-dimensional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Convert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268605" marR="46037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8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product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(cosine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angle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them)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two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5472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Measuring</a:t>
            </a:r>
            <a:r>
              <a:rPr dirty="0" sz="4000" spc="-70"/>
              <a:t> </a:t>
            </a:r>
            <a:r>
              <a:rPr dirty="0" sz="4000" spc="-15"/>
              <a:t>covariance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591800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12649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small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covariance,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close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0,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isn’t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much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variables.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covariances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far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(could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inverse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relationships)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“large”?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3023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Interpreting </a:t>
            </a:r>
            <a:r>
              <a:rPr dirty="0" sz="4000" spc="-15"/>
              <a:t>covariance </a:t>
            </a:r>
            <a:r>
              <a:rPr dirty="0" sz="4000" spc="-10"/>
              <a:t>is</a:t>
            </a:r>
            <a:r>
              <a:rPr dirty="0" sz="4000" spc="-15"/>
              <a:t> </a:t>
            </a:r>
            <a:r>
              <a:rPr dirty="0" sz="4000" spc="-20"/>
              <a:t>hard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480040" cy="2273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covariance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deviations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variables,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normalizes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-1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perfect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inverse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0: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1: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perfect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1602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That’s</a:t>
            </a:r>
            <a:r>
              <a:rPr dirty="0" sz="4000" spc="-35"/>
              <a:t> </a:t>
            </a:r>
            <a:r>
              <a:rPr dirty="0" sz="4000" spc="-15"/>
              <a:t>where correlation</a:t>
            </a:r>
            <a:r>
              <a:rPr dirty="0" sz="4000" spc="-30"/>
              <a:t> </a:t>
            </a:r>
            <a:r>
              <a:rPr dirty="0" sz="4000" spc="-15"/>
              <a:t>comes </a:t>
            </a:r>
            <a:r>
              <a:rPr dirty="0" sz="4000" spc="-5"/>
              <a:t>in!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9853295" cy="1343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nly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controlled,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randomized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give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insights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causation.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decide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experiments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conduct!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02387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Remember:</a:t>
            </a:r>
            <a:r>
              <a:rPr dirty="0" sz="4000" spc="15"/>
              <a:t> </a:t>
            </a:r>
            <a:r>
              <a:rPr dirty="0" sz="4000" spc="-15"/>
              <a:t>correlation</a:t>
            </a:r>
            <a:r>
              <a:rPr dirty="0" sz="4000" spc="-20"/>
              <a:t> </a:t>
            </a:r>
            <a:r>
              <a:rPr dirty="0" sz="4000" spc="-5"/>
              <a:t>does not </a:t>
            </a:r>
            <a:r>
              <a:rPr dirty="0" sz="4000" spc="-10"/>
              <a:t>imply</a:t>
            </a:r>
            <a:r>
              <a:rPr dirty="0" sz="4000" spc="-5"/>
              <a:t> </a:t>
            </a:r>
            <a:r>
              <a:rPr dirty="0" sz="4000" spc="-10"/>
              <a:t>causation!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3581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5"/>
              <a:t> play </a:t>
            </a:r>
            <a:r>
              <a:rPr dirty="0" sz="4000" spc="-5"/>
              <a:t>with</a:t>
            </a:r>
            <a:r>
              <a:rPr dirty="0" sz="4000" spc="-20"/>
              <a:t> </a:t>
            </a:r>
            <a:r>
              <a:rPr dirty="0" sz="4000" spc="-5"/>
              <a:t>some </a:t>
            </a:r>
            <a:r>
              <a:rPr dirty="0" sz="4000" spc="-20"/>
              <a:t>data.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21716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Conditional</a:t>
            </a:r>
            <a:r>
              <a:rPr dirty="0" sz="4400" spc="-40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Probability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318115" cy="2273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events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depend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other,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what’s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occur?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Notation: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P(A,B)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occurring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occurred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know: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419" y="4893055"/>
            <a:ext cx="47669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0" spc="-5">
                <a:solidFill>
                  <a:srgbClr val="455F51"/>
                </a:solidFill>
                <a:latin typeface="Calibri"/>
                <a:cs typeface="Calibri"/>
              </a:rPr>
              <a:t>P(B|A) </a:t>
            </a:r>
            <a:r>
              <a:rPr dirty="0" sz="600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60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u="heavy" baseline="32407" sz="9000" spc="-7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libri"/>
                <a:cs typeface="Calibri"/>
              </a:rPr>
              <a:t>P(A,B)</a:t>
            </a:r>
            <a:endParaRPr baseline="32407" sz="9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0491" y="5275579"/>
            <a:ext cx="13239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6000">
                <a:solidFill>
                  <a:srgbClr val="455F51"/>
                </a:solidFill>
                <a:latin typeface="Calibri"/>
                <a:cs typeface="Calibri"/>
              </a:rPr>
              <a:t>(A)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7307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Conditional</a:t>
            </a:r>
            <a:r>
              <a:rPr dirty="0" sz="4000" spc="-45"/>
              <a:t> </a:t>
            </a:r>
            <a:r>
              <a:rPr dirty="0" sz="4000" spc="-15"/>
              <a:t>Probability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569575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give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tests.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60%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dirty="0" sz="2800" spc="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tests,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easier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80%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one.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percentage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second?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passing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test,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passing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second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asking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P(B|A)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8164" y="4937759"/>
            <a:ext cx="355600" cy="22860"/>
          </a:xfrm>
          <a:custGeom>
            <a:avLst/>
            <a:gdLst/>
            <a:ahLst/>
            <a:cxnLst/>
            <a:rect l="l" t="t" r="r" b="b"/>
            <a:pathLst>
              <a:path w="355600" h="22860">
                <a:moveTo>
                  <a:pt x="355091" y="0"/>
                </a:moveTo>
                <a:lnTo>
                  <a:pt x="0" y="0"/>
                </a:lnTo>
                <a:lnTo>
                  <a:pt x="0" y="22860"/>
                </a:lnTo>
                <a:lnTo>
                  <a:pt x="355091" y="22860"/>
                </a:lnTo>
                <a:lnTo>
                  <a:pt x="35509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97381" y="4862426"/>
            <a:ext cx="14693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00455" algn="l"/>
              </a:tabLst>
            </a:pP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(A)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	</a:t>
            </a:r>
            <a:r>
              <a:rPr dirty="0" sz="2050" spc="50">
                <a:solidFill>
                  <a:srgbClr val="455F51"/>
                </a:solidFill>
                <a:latin typeface="Cambria Math"/>
                <a:cs typeface="Cambria Math"/>
              </a:rPr>
              <a:t>0</a:t>
            </a:r>
            <a:r>
              <a:rPr dirty="0" sz="2050" spc="5">
                <a:solidFill>
                  <a:srgbClr val="455F51"/>
                </a:solidFill>
                <a:latin typeface="Cambria Math"/>
                <a:cs typeface="Cambria Math"/>
              </a:rPr>
              <a:t>.</a:t>
            </a:r>
            <a:r>
              <a:rPr dirty="0" sz="2050" spc="45">
                <a:solidFill>
                  <a:srgbClr val="455F51"/>
                </a:solidFill>
                <a:latin typeface="Cambria Math"/>
                <a:cs typeface="Cambria Math"/>
              </a:rPr>
              <a:t>8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668" y="4683087"/>
            <a:ext cx="42906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40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946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baseline="32738" sz="4200" spc="7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u="heavy" baseline="32738" sz="4200" spc="-7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libri"/>
                <a:cs typeface="Calibri"/>
              </a:rPr>
              <a:t>P(A,B)</a:t>
            </a:r>
            <a:r>
              <a:rPr dirty="0" baseline="32738" sz="4200" spc="-7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baseline="44715" sz="3075" spc="44">
                <a:solidFill>
                  <a:srgbClr val="455F51"/>
                </a:solidFill>
                <a:latin typeface="Cambria Math"/>
                <a:cs typeface="Cambria Math"/>
              </a:rPr>
              <a:t>0.6</a:t>
            </a:r>
            <a:r>
              <a:rPr dirty="0" baseline="44715" sz="3075" spc="48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sz="2800" spc="-2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0.75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084" y="5292437"/>
            <a:ext cx="90665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75%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second.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5520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For</a:t>
            </a:r>
            <a:r>
              <a:rPr dirty="0" sz="4000" spc="-60"/>
              <a:t> </a:t>
            </a:r>
            <a:r>
              <a:rPr dirty="0" sz="4000" spc="-25"/>
              <a:t>example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348" y="3875045"/>
            <a:ext cx="1642745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</a:pP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Presented</a:t>
            </a:r>
            <a:r>
              <a:rPr dirty="0" sz="2400" spc="-9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dirty="0" sz="2400" spc="-5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Frank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Kane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30918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45">
                <a:solidFill>
                  <a:srgbClr val="FFFFFF"/>
                </a:solidFill>
              </a:rPr>
              <a:t>Types</a:t>
            </a:r>
            <a:r>
              <a:rPr dirty="0" sz="4400" spc="-5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of</a:t>
            </a:r>
            <a:r>
              <a:rPr dirty="0" sz="4400" spc="-30">
                <a:solidFill>
                  <a:srgbClr val="FFFFFF"/>
                </a:solidFill>
              </a:rPr>
              <a:t> </a:t>
            </a:r>
            <a:r>
              <a:rPr dirty="0" sz="4400" spc="-20">
                <a:solidFill>
                  <a:srgbClr val="FFFFFF"/>
                </a:solidFill>
              </a:rPr>
              <a:t>Data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81438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15"/>
              <a:t> </a:t>
            </a:r>
            <a:r>
              <a:rPr dirty="0" sz="4000" spc="-5"/>
              <a:t>do another</a:t>
            </a:r>
            <a:r>
              <a:rPr dirty="0" sz="4000" spc="-25"/>
              <a:t> example</a:t>
            </a:r>
            <a:r>
              <a:rPr dirty="0" sz="4000" spc="-5"/>
              <a:t> </a:t>
            </a:r>
            <a:r>
              <a:rPr dirty="0" sz="4000" spc="-10"/>
              <a:t>using </a:t>
            </a:r>
            <a:r>
              <a:rPr dirty="0" sz="4000"/>
              <a:t>Python.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365252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">
                <a:solidFill>
                  <a:srgbClr val="FFFFFF"/>
                </a:solidFill>
              </a:rPr>
              <a:t>Bayes’</a:t>
            </a:r>
            <a:r>
              <a:rPr dirty="0" sz="4400" spc="-12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Theorem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10506075" cy="77914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68605" marR="508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ow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conditional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probability,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Bayes’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Theorem: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7938" y="3701631"/>
            <a:ext cx="758825" cy="306705"/>
          </a:xfrm>
          <a:custGeom>
            <a:avLst/>
            <a:gdLst/>
            <a:ahLst/>
            <a:cxnLst/>
            <a:rect l="l" t="t" r="r" b="b"/>
            <a:pathLst>
              <a:path w="758825" h="306704">
                <a:moveTo>
                  <a:pt x="384683" y="2260"/>
                </a:moveTo>
                <a:lnTo>
                  <a:pt x="359816" y="2260"/>
                </a:lnTo>
                <a:lnTo>
                  <a:pt x="359816" y="302768"/>
                </a:lnTo>
                <a:lnTo>
                  <a:pt x="384683" y="302768"/>
                </a:lnTo>
                <a:lnTo>
                  <a:pt x="384683" y="2260"/>
                </a:lnTo>
                <a:close/>
              </a:path>
              <a:path w="758825" h="306704">
                <a:moveTo>
                  <a:pt x="661123" y="0"/>
                </a:moveTo>
                <a:lnTo>
                  <a:pt x="656767" y="12433"/>
                </a:lnTo>
                <a:lnTo>
                  <a:pt x="674500" y="20129"/>
                </a:lnTo>
                <a:lnTo>
                  <a:pt x="689751" y="30781"/>
                </a:lnTo>
                <a:lnTo>
                  <a:pt x="720715" y="80157"/>
                </a:lnTo>
                <a:lnTo>
                  <a:pt x="729755" y="125491"/>
                </a:lnTo>
                <a:lnTo>
                  <a:pt x="730884" y="151625"/>
                </a:lnTo>
                <a:lnTo>
                  <a:pt x="729749" y="178645"/>
                </a:lnTo>
                <a:lnTo>
                  <a:pt x="720667" y="225236"/>
                </a:lnTo>
                <a:lnTo>
                  <a:pt x="702441" y="261617"/>
                </a:lnTo>
                <a:lnTo>
                  <a:pt x="657250" y="293890"/>
                </a:lnTo>
                <a:lnTo>
                  <a:pt x="661123" y="306324"/>
                </a:lnTo>
                <a:lnTo>
                  <a:pt x="702910" y="286721"/>
                </a:lnTo>
                <a:lnTo>
                  <a:pt x="733628" y="252793"/>
                </a:lnTo>
                <a:lnTo>
                  <a:pt x="752527" y="207359"/>
                </a:lnTo>
                <a:lnTo>
                  <a:pt x="758825" y="153238"/>
                </a:lnTo>
                <a:lnTo>
                  <a:pt x="757246" y="125156"/>
                </a:lnTo>
                <a:lnTo>
                  <a:pt x="744610" y="75383"/>
                </a:lnTo>
                <a:lnTo>
                  <a:pt x="719547" y="34866"/>
                </a:lnTo>
                <a:lnTo>
                  <a:pt x="683336" y="8020"/>
                </a:lnTo>
                <a:lnTo>
                  <a:pt x="661123" y="0"/>
                </a:lnTo>
                <a:close/>
              </a:path>
              <a:path w="758825" h="306704">
                <a:moveTo>
                  <a:pt x="97688" y="0"/>
                </a:moveTo>
                <a:lnTo>
                  <a:pt x="56008" y="19642"/>
                </a:lnTo>
                <a:lnTo>
                  <a:pt x="25273" y="53695"/>
                </a:lnTo>
                <a:lnTo>
                  <a:pt x="6316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66" y="231162"/>
                </a:lnTo>
                <a:lnTo>
                  <a:pt x="39166" y="271548"/>
                </a:lnTo>
                <a:lnTo>
                  <a:pt x="75418" y="298313"/>
                </a:lnTo>
                <a:lnTo>
                  <a:pt x="97688" y="306324"/>
                </a:lnTo>
                <a:lnTo>
                  <a:pt x="101561" y="293890"/>
                </a:lnTo>
                <a:lnTo>
                  <a:pt x="84107" y="286158"/>
                </a:lnTo>
                <a:lnTo>
                  <a:pt x="69045" y="275401"/>
                </a:lnTo>
                <a:lnTo>
                  <a:pt x="46100" y="244805"/>
                </a:lnTo>
                <a:lnTo>
                  <a:pt x="32470" y="203182"/>
                </a:lnTo>
                <a:lnTo>
                  <a:pt x="27927" y="151625"/>
                </a:lnTo>
                <a:lnTo>
                  <a:pt x="29063" y="125491"/>
                </a:lnTo>
                <a:lnTo>
                  <a:pt x="38150" y="80157"/>
                </a:lnTo>
                <a:lnTo>
                  <a:pt x="56406" y="44390"/>
                </a:lnTo>
                <a:lnTo>
                  <a:pt x="102044" y="12433"/>
                </a:lnTo>
                <a:lnTo>
                  <a:pt x="97688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32879" y="3605166"/>
            <a:ext cx="1394460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1315" algn="l"/>
                <a:tab pos="1133475" algn="l"/>
              </a:tabLst>
            </a:pP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𝐴</a:t>
            </a:r>
            <a:r>
              <a:rPr dirty="0" sz="2600" spc="28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5500" y="3843528"/>
            <a:ext cx="1729739" cy="21590"/>
          </a:xfrm>
          <a:custGeom>
            <a:avLst/>
            <a:gdLst/>
            <a:ahLst/>
            <a:cxnLst/>
            <a:rect l="l" t="t" r="r" b="b"/>
            <a:pathLst>
              <a:path w="1729740" h="21589">
                <a:moveTo>
                  <a:pt x="1729740" y="0"/>
                </a:moveTo>
                <a:lnTo>
                  <a:pt x="0" y="0"/>
                </a:lnTo>
                <a:lnTo>
                  <a:pt x="0" y="21336"/>
                </a:lnTo>
                <a:lnTo>
                  <a:pt x="1729740" y="21336"/>
                </a:lnTo>
                <a:lnTo>
                  <a:pt x="172974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47922" y="3451694"/>
            <a:ext cx="428625" cy="306705"/>
          </a:xfrm>
          <a:custGeom>
            <a:avLst/>
            <a:gdLst/>
            <a:ahLst/>
            <a:cxnLst/>
            <a:rect l="l" t="t" r="r" b="b"/>
            <a:pathLst>
              <a:path w="428625" h="306704">
                <a:moveTo>
                  <a:pt x="330428" y="0"/>
                </a:moveTo>
                <a:lnTo>
                  <a:pt x="326072" y="12433"/>
                </a:lnTo>
                <a:lnTo>
                  <a:pt x="343803" y="20129"/>
                </a:lnTo>
                <a:lnTo>
                  <a:pt x="359051" y="30781"/>
                </a:lnTo>
                <a:lnTo>
                  <a:pt x="390015" y="80157"/>
                </a:lnTo>
                <a:lnTo>
                  <a:pt x="399058" y="125491"/>
                </a:lnTo>
                <a:lnTo>
                  <a:pt x="400189" y="151625"/>
                </a:lnTo>
                <a:lnTo>
                  <a:pt x="399053" y="178645"/>
                </a:lnTo>
                <a:lnTo>
                  <a:pt x="389966" y="225236"/>
                </a:lnTo>
                <a:lnTo>
                  <a:pt x="371741" y="261617"/>
                </a:lnTo>
                <a:lnTo>
                  <a:pt x="326555" y="293890"/>
                </a:lnTo>
                <a:lnTo>
                  <a:pt x="330428" y="306324"/>
                </a:lnTo>
                <a:lnTo>
                  <a:pt x="372214" y="286721"/>
                </a:lnTo>
                <a:lnTo>
                  <a:pt x="402932" y="252793"/>
                </a:lnTo>
                <a:lnTo>
                  <a:pt x="421827" y="207359"/>
                </a:lnTo>
                <a:lnTo>
                  <a:pt x="428129" y="153238"/>
                </a:lnTo>
                <a:lnTo>
                  <a:pt x="426548" y="125156"/>
                </a:lnTo>
                <a:lnTo>
                  <a:pt x="413910" y="75383"/>
                </a:lnTo>
                <a:lnTo>
                  <a:pt x="388850" y="34866"/>
                </a:lnTo>
                <a:lnTo>
                  <a:pt x="352636" y="8020"/>
                </a:lnTo>
                <a:lnTo>
                  <a:pt x="330428" y="0"/>
                </a:lnTo>
                <a:close/>
              </a:path>
              <a:path w="428625" h="306704">
                <a:moveTo>
                  <a:pt x="97701" y="0"/>
                </a:moveTo>
                <a:lnTo>
                  <a:pt x="56019" y="19642"/>
                </a:lnTo>
                <a:lnTo>
                  <a:pt x="25273" y="53695"/>
                </a:lnTo>
                <a:lnTo>
                  <a:pt x="6321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71" y="231162"/>
                </a:lnTo>
                <a:lnTo>
                  <a:pt x="39172" y="271548"/>
                </a:lnTo>
                <a:lnTo>
                  <a:pt x="75424" y="298313"/>
                </a:lnTo>
                <a:lnTo>
                  <a:pt x="97701" y="306324"/>
                </a:lnTo>
                <a:lnTo>
                  <a:pt x="101574" y="293890"/>
                </a:lnTo>
                <a:lnTo>
                  <a:pt x="84120" y="286158"/>
                </a:lnTo>
                <a:lnTo>
                  <a:pt x="69056" y="275401"/>
                </a:lnTo>
                <a:lnTo>
                  <a:pt x="46101" y="244805"/>
                </a:lnTo>
                <a:lnTo>
                  <a:pt x="32481" y="203182"/>
                </a:lnTo>
                <a:lnTo>
                  <a:pt x="27940" y="151625"/>
                </a:lnTo>
                <a:lnTo>
                  <a:pt x="29075" y="125491"/>
                </a:lnTo>
                <a:lnTo>
                  <a:pt x="38157" y="80157"/>
                </a:lnTo>
                <a:lnTo>
                  <a:pt x="56412" y="44390"/>
                </a:lnTo>
                <a:lnTo>
                  <a:pt x="102057" y="12433"/>
                </a:lnTo>
                <a:lnTo>
                  <a:pt x="9770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47446" y="3451694"/>
            <a:ext cx="758825" cy="306705"/>
          </a:xfrm>
          <a:custGeom>
            <a:avLst/>
            <a:gdLst/>
            <a:ahLst/>
            <a:cxnLst/>
            <a:rect l="l" t="t" r="r" b="b"/>
            <a:pathLst>
              <a:path w="758825" h="306704">
                <a:moveTo>
                  <a:pt x="398399" y="2260"/>
                </a:moveTo>
                <a:lnTo>
                  <a:pt x="373532" y="2260"/>
                </a:lnTo>
                <a:lnTo>
                  <a:pt x="373532" y="302768"/>
                </a:lnTo>
                <a:lnTo>
                  <a:pt x="398399" y="302768"/>
                </a:lnTo>
                <a:lnTo>
                  <a:pt x="398399" y="2260"/>
                </a:lnTo>
                <a:close/>
              </a:path>
              <a:path w="758825" h="306704">
                <a:moveTo>
                  <a:pt x="97688" y="0"/>
                </a:moveTo>
                <a:lnTo>
                  <a:pt x="56008" y="19642"/>
                </a:lnTo>
                <a:lnTo>
                  <a:pt x="25273" y="53695"/>
                </a:lnTo>
                <a:lnTo>
                  <a:pt x="6316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66" y="231162"/>
                </a:lnTo>
                <a:lnTo>
                  <a:pt x="39161" y="271548"/>
                </a:lnTo>
                <a:lnTo>
                  <a:pt x="75417" y="298313"/>
                </a:lnTo>
                <a:lnTo>
                  <a:pt x="97688" y="306324"/>
                </a:lnTo>
                <a:lnTo>
                  <a:pt x="101561" y="293890"/>
                </a:lnTo>
                <a:lnTo>
                  <a:pt x="84107" y="286158"/>
                </a:lnTo>
                <a:lnTo>
                  <a:pt x="69045" y="275401"/>
                </a:lnTo>
                <a:lnTo>
                  <a:pt x="46100" y="244805"/>
                </a:lnTo>
                <a:lnTo>
                  <a:pt x="32470" y="203182"/>
                </a:lnTo>
                <a:lnTo>
                  <a:pt x="27927" y="151625"/>
                </a:lnTo>
                <a:lnTo>
                  <a:pt x="29063" y="125491"/>
                </a:lnTo>
                <a:lnTo>
                  <a:pt x="38150" y="80157"/>
                </a:lnTo>
                <a:lnTo>
                  <a:pt x="56406" y="44390"/>
                </a:lnTo>
                <a:lnTo>
                  <a:pt x="102044" y="12433"/>
                </a:lnTo>
                <a:lnTo>
                  <a:pt x="97688" y="0"/>
                </a:lnTo>
                <a:close/>
              </a:path>
              <a:path w="758825" h="306704">
                <a:moveTo>
                  <a:pt x="661123" y="0"/>
                </a:moveTo>
                <a:lnTo>
                  <a:pt x="656767" y="12433"/>
                </a:lnTo>
                <a:lnTo>
                  <a:pt x="674500" y="20129"/>
                </a:lnTo>
                <a:lnTo>
                  <a:pt x="689751" y="30781"/>
                </a:lnTo>
                <a:lnTo>
                  <a:pt x="720715" y="80157"/>
                </a:lnTo>
                <a:lnTo>
                  <a:pt x="729755" y="125491"/>
                </a:lnTo>
                <a:lnTo>
                  <a:pt x="730885" y="151625"/>
                </a:lnTo>
                <a:lnTo>
                  <a:pt x="729749" y="178645"/>
                </a:lnTo>
                <a:lnTo>
                  <a:pt x="720667" y="225236"/>
                </a:lnTo>
                <a:lnTo>
                  <a:pt x="702441" y="261617"/>
                </a:lnTo>
                <a:lnTo>
                  <a:pt x="657250" y="293890"/>
                </a:lnTo>
                <a:lnTo>
                  <a:pt x="661123" y="306324"/>
                </a:lnTo>
                <a:lnTo>
                  <a:pt x="702910" y="286721"/>
                </a:lnTo>
                <a:lnTo>
                  <a:pt x="733628" y="252793"/>
                </a:lnTo>
                <a:lnTo>
                  <a:pt x="752527" y="207359"/>
                </a:lnTo>
                <a:lnTo>
                  <a:pt x="758825" y="153238"/>
                </a:lnTo>
                <a:lnTo>
                  <a:pt x="757246" y="125156"/>
                </a:lnTo>
                <a:lnTo>
                  <a:pt x="744610" y="75383"/>
                </a:lnTo>
                <a:lnTo>
                  <a:pt x="719547" y="34866"/>
                </a:lnTo>
                <a:lnTo>
                  <a:pt x="683336" y="8020"/>
                </a:lnTo>
                <a:lnTo>
                  <a:pt x="661123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92800" y="3355340"/>
            <a:ext cx="161607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2585" algn="l"/>
                <a:tab pos="711835" algn="l"/>
                <a:tab pos="1062355" algn="l"/>
              </a:tabLst>
            </a:pP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𝑃	𝐴	𝑃	𝐵</a:t>
            </a:r>
            <a:r>
              <a:rPr dirty="0" sz="2600" spc="23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𝐴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5414" y="3922610"/>
            <a:ext cx="441959" cy="306705"/>
          </a:xfrm>
          <a:custGeom>
            <a:avLst/>
            <a:gdLst/>
            <a:ahLst/>
            <a:cxnLst/>
            <a:rect l="l" t="t" r="r" b="b"/>
            <a:pathLst>
              <a:path w="441959" h="306704">
                <a:moveTo>
                  <a:pt x="344144" y="0"/>
                </a:moveTo>
                <a:lnTo>
                  <a:pt x="339788" y="12433"/>
                </a:lnTo>
                <a:lnTo>
                  <a:pt x="357519" y="20129"/>
                </a:lnTo>
                <a:lnTo>
                  <a:pt x="372767" y="30781"/>
                </a:lnTo>
                <a:lnTo>
                  <a:pt x="403731" y="80157"/>
                </a:lnTo>
                <a:lnTo>
                  <a:pt x="412774" y="125491"/>
                </a:lnTo>
                <a:lnTo>
                  <a:pt x="413905" y="151625"/>
                </a:lnTo>
                <a:lnTo>
                  <a:pt x="412769" y="178645"/>
                </a:lnTo>
                <a:lnTo>
                  <a:pt x="403682" y="225236"/>
                </a:lnTo>
                <a:lnTo>
                  <a:pt x="385457" y="261617"/>
                </a:lnTo>
                <a:lnTo>
                  <a:pt x="340271" y="293890"/>
                </a:lnTo>
                <a:lnTo>
                  <a:pt x="344144" y="306324"/>
                </a:lnTo>
                <a:lnTo>
                  <a:pt x="385930" y="286721"/>
                </a:lnTo>
                <a:lnTo>
                  <a:pt x="416648" y="252793"/>
                </a:lnTo>
                <a:lnTo>
                  <a:pt x="435543" y="207359"/>
                </a:lnTo>
                <a:lnTo>
                  <a:pt x="441845" y="153238"/>
                </a:lnTo>
                <a:lnTo>
                  <a:pt x="440264" y="125156"/>
                </a:lnTo>
                <a:lnTo>
                  <a:pt x="427626" y="75383"/>
                </a:lnTo>
                <a:lnTo>
                  <a:pt x="402566" y="34866"/>
                </a:lnTo>
                <a:lnTo>
                  <a:pt x="366352" y="8020"/>
                </a:lnTo>
                <a:lnTo>
                  <a:pt x="344144" y="0"/>
                </a:lnTo>
                <a:close/>
              </a:path>
              <a:path w="441959" h="306704">
                <a:moveTo>
                  <a:pt x="97701" y="0"/>
                </a:moveTo>
                <a:lnTo>
                  <a:pt x="56019" y="19642"/>
                </a:lnTo>
                <a:lnTo>
                  <a:pt x="25272" y="53695"/>
                </a:lnTo>
                <a:lnTo>
                  <a:pt x="6316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71" y="231162"/>
                </a:lnTo>
                <a:lnTo>
                  <a:pt x="39172" y="271548"/>
                </a:lnTo>
                <a:lnTo>
                  <a:pt x="75424" y="298313"/>
                </a:lnTo>
                <a:lnTo>
                  <a:pt x="97701" y="306324"/>
                </a:lnTo>
                <a:lnTo>
                  <a:pt x="101574" y="293890"/>
                </a:lnTo>
                <a:lnTo>
                  <a:pt x="84120" y="286158"/>
                </a:lnTo>
                <a:lnTo>
                  <a:pt x="69056" y="275401"/>
                </a:lnTo>
                <a:lnTo>
                  <a:pt x="46100" y="244805"/>
                </a:lnTo>
                <a:lnTo>
                  <a:pt x="32481" y="203182"/>
                </a:lnTo>
                <a:lnTo>
                  <a:pt x="27939" y="151625"/>
                </a:lnTo>
                <a:lnTo>
                  <a:pt x="29075" y="125491"/>
                </a:lnTo>
                <a:lnTo>
                  <a:pt x="38157" y="80157"/>
                </a:lnTo>
                <a:lnTo>
                  <a:pt x="56413" y="44390"/>
                </a:lnTo>
                <a:lnTo>
                  <a:pt x="102057" y="12433"/>
                </a:lnTo>
                <a:lnTo>
                  <a:pt x="9770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00144" y="3826267"/>
            <a:ext cx="593090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220" algn="l"/>
              </a:tabLst>
            </a:pP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068" y="4586884"/>
            <a:ext cx="10556240" cy="192468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955675">
              <a:lnSpc>
                <a:spcPts val="2810"/>
              </a:lnSpc>
              <a:spcBef>
                <a:spcPts val="455"/>
              </a:spcBef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English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given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B,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times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over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Calibri"/>
              <a:cs typeface="Calibri"/>
            </a:endParaRPr>
          </a:p>
          <a:p>
            <a:pPr marL="12700" marR="5080">
              <a:lnSpc>
                <a:spcPts val="2810"/>
              </a:lnSpc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key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insight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of something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depends 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depends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base probability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A.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People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ignore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time.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3147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Bayes’</a:t>
            </a:r>
            <a:r>
              <a:rPr dirty="0" sz="4000" spc="-60"/>
              <a:t> </a:t>
            </a:r>
            <a:r>
              <a:rPr dirty="0" sz="4000" spc="-15"/>
              <a:t>Theorem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7447280" cy="3477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rug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“highly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accurate”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drug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produce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positives.</a:t>
            </a:r>
            <a:endParaRPr sz="2800">
              <a:latin typeface="Calibri"/>
              <a:cs typeface="Calibri"/>
            </a:endParaRPr>
          </a:p>
          <a:p>
            <a:pPr marL="268605" marR="2533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say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accurately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identify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99%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time,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accurately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99%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non-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users.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0.3%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overall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population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actually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drug.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1360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Bayes’</a:t>
            </a:r>
            <a:r>
              <a:rPr dirty="0" sz="4000" spc="-15"/>
              <a:t> Theorem </a:t>
            </a:r>
            <a:r>
              <a:rPr dirty="0" sz="4000" spc="-20"/>
              <a:t>to</a:t>
            </a:r>
            <a:r>
              <a:rPr dirty="0" sz="4000" spc="-10"/>
              <a:t> </a:t>
            </a:r>
            <a:r>
              <a:rPr dirty="0" sz="4000" spc="-5"/>
              <a:t>the</a:t>
            </a:r>
            <a:r>
              <a:rPr dirty="0" sz="4000" spc="-20"/>
              <a:t> </a:t>
            </a:r>
            <a:r>
              <a:rPr dirty="0" sz="4000" spc="-15"/>
              <a:t>rescue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59" y="3217164"/>
            <a:ext cx="1609331" cy="238961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307340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308610" algn="l"/>
              </a:tabLst>
            </a:pPr>
            <a:r>
              <a:rPr dirty="0" spc="-30"/>
              <a:t>E</a:t>
            </a:r>
            <a:r>
              <a:rPr dirty="0" spc="-30"/>
              <a:t>vent</a:t>
            </a:r>
            <a:r>
              <a:rPr dirty="0"/>
              <a:t> </a:t>
            </a:r>
            <a:r>
              <a:rPr dirty="0" spc="-5"/>
              <a:t>A</a:t>
            </a:r>
            <a:r>
              <a:rPr dirty="0" spc="5"/>
              <a:t> </a:t>
            </a:r>
            <a:r>
              <a:rPr dirty="0" spc="-5"/>
              <a:t>=</a:t>
            </a:r>
            <a:r>
              <a:rPr dirty="0" spc="15"/>
              <a:t> </a:t>
            </a:r>
            <a:r>
              <a:rPr dirty="0" spc="-5"/>
              <a:t>Is</a:t>
            </a:r>
            <a:r>
              <a:rPr dirty="0" spc="5"/>
              <a:t> </a:t>
            </a:r>
            <a:r>
              <a:rPr dirty="0" spc="-5"/>
              <a:t>a</a:t>
            </a:r>
            <a:r>
              <a:rPr dirty="0" spc="10"/>
              <a:t> </a:t>
            </a:r>
            <a:r>
              <a:rPr dirty="0" spc="-10"/>
              <a:t>user</a:t>
            </a:r>
            <a:r>
              <a:rPr dirty="0" spc="15"/>
              <a:t> </a:t>
            </a:r>
            <a:r>
              <a:rPr dirty="0" spc="-5"/>
              <a:t>of</a:t>
            </a:r>
            <a:r>
              <a:rPr dirty="0" spc="5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/>
              <a:t>drug,</a:t>
            </a:r>
            <a:r>
              <a:rPr dirty="0" spc="10"/>
              <a:t> </a:t>
            </a:r>
            <a:r>
              <a:rPr dirty="0" spc="-30"/>
              <a:t>Event</a:t>
            </a:r>
            <a:r>
              <a:rPr dirty="0" spc="5"/>
              <a:t> </a:t>
            </a:r>
            <a:r>
              <a:rPr dirty="0" spc="-5"/>
              <a:t>B</a:t>
            </a:r>
            <a:r>
              <a:rPr dirty="0" spc="5"/>
              <a:t> </a:t>
            </a:r>
            <a:r>
              <a:rPr dirty="0" spc="-5"/>
              <a:t>=</a:t>
            </a:r>
            <a:r>
              <a:rPr dirty="0" spc="15"/>
              <a:t> </a:t>
            </a:r>
            <a:r>
              <a:rPr dirty="0" spc="-20"/>
              <a:t>tested</a:t>
            </a:r>
            <a:r>
              <a:rPr dirty="0" spc="15"/>
              <a:t> </a:t>
            </a:r>
            <a:r>
              <a:rPr dirty="0" spc="-10"/>
              <a:t>positively</a:t>
            </a:r>
            <a:r>
              <a:rPr dirty="0" spc="25"/>
              <a:t> </a:t>
            </a:r>
            <a:r>
              <a:rPr dirty="0" spc="-25"/>
              <a:t>for</a:t>
            </a:r>
            <a:r>
              <a:rPr dirty="0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 spc="-5"/>
              <a:t>drug.</a:t>
            </a:r>
          </a:p>
          <a:p>
            <a:pPr marL="30734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08610" algn="l"/>
              </a:tabLst>
            </a:pPr>
            <a:r>
              <a:rPr dirty="0" spc="-65"/>
              <a:t>We</a:t>
            </a:r>
            <a:r>
              <a:rPr dirty="0" spc="5"/>
              <a:t> </a:t>
            </a:r>
            <a:r>
              <a:rPr dirty="0" spc="-10"/>
              <a:t>can</a:t>
            </a:r>
            <a:r>
              <a:rPr dirty="0" spc="10"/>
              <a:t> </a:t>
            </a:r>
            <a:r>
              <a:rPr dirty="0" spc="-10"/>
              <a:t>work</a:t>
            </a:r>
            <a:r>
              <a:rPr dirty="0" spc="5"/>
              <a:t> </a:t>
            </a:r>
            <a:r>
              <a:rPr dirty="0" spc="-5"/>
              <a:t>out</a:t>
            </a:r>
            <a:r>
              <a:rPr dirty="0" spc="15"/>
              <a:t> </a:t>
            </a:r>
            <a:r>
              <a:rPr dirty="0" spc="-20"/>
              <a:t>from</a:t>
            </a:r>
            <a:r>
              <a:rPr dirty="0" spc="10"/>
              <a:t> </a:t>
            </a:r>
            <a:r>
              <a:rPr dirty="0" spc="-10"/>
              <a:t>that</a:t>
            </a:r>
            <a:r>
              <a:rPr dirty="0" spc="15"/>
              <a:t> </a:t>
            </a:r>
            <a:r>
              <a:rPr dirty="0" spc="-15"/>
              <a:t>information</a:t>
            </a:r>
            <a:r>
              <a:rPr dirty="0" spc="10"/>
              <a:t> </a:t>
            </a:r>
            <a:r>
              <a:rPr dirty="0" spc="-10"/>
              <a:t>that</a:t>
            </a:r>
            <a:r>
              <a:rPr dirty="0" spc="15"/>
              <a:t> </a:t>
            </a:r>
            <a:r>
              <a:rPr dirty="0" spc="-5"/>
              <a:t>P(B)</a:t>
            </a:r>
            <a:r>
              <a:rPr dirty="0" spc="15"/>
              <a:t> </a:t>
            </a:r>
            <a:r>
              <a:rPr dirty="0" spc="-10"/>
              <a:t>is</a:t>
            </a:r>
            <a:r>
              <a:rPr dirty="0" spc="10"/>
              <a:t> </a:t>
            </a:r>
            <a:r>
              <a:rPr dirty="0" spc="-5"/>
              <a:t>1.3%</a:t>
            </a:r>
            <a:r>
              <a:rPr dirty="0" spc="20"/>
              <a:t> </a:t>
            </a:r>
            <a:r>
              <a:rPr dirty="0" spc="-5"/>
              <a:t>(0.99</a:t>
            </a:r>
            <a:r>
              <a:rPr dirty="0" spc="35"/>
              <a:t> </a:t>
            </a:r>
            <a:r>
              <a:rPr dirty="0" spc="-5"/>
              <a:t>*</a:t>
            </a:r>
            <a:r>
              <a:rPr dirty="0" spc="15"/>
              <a:t> </a:t>
            </a:r>
            <a:r>
              <a:rPr dirty="0" spc="-5"/>
              <a:t>0.003</a:t>
            </a:r>
            <a:r>
              <a:rPr dirty="0" spc="35"/>
              <a:t> </a:t>
            </a:r>
            <a:r>
              <a:rPr dirty="0" spc="-5"/>
              <a:t>+</a:t>
            </a:r>
          </a:p>
          <a:p>
            <a:pPr marL="307340" marR="212725" indent="-635">
              <a:lnSpc>
                <a:spcPct val="100000"/>
              </a:lnSpc>
            </a:pPr>
            <a:r>
              <a:rPr dirty="0" spc="-5"/>
              <a:t>0.01</a:t>
            </a:r>
            <a:r>
              <a:rPr dirty="0" spc="35"/>
              <a:t> </a:t>
            </a:r>
            <a:r>
              <a:rPr dirty="0" spc="-5"/>
              <a:t>*</a:t>
            </a:r>
            <a:r>
              <a:rPr dirty="0" spc="15"/>
              <a:t> </a:t>
            </a:r>
            <a:r>
              <a:rPr dirty="0" spc="-5"/>
              <a:t>0.997</a:t>
            </a:r>
            <a:r>
              <a:rPr dirty="0" spc="40"/>
              <a:t> </a:t>
            </a:r>
            <a:r>
              <a:rPr dirty="0" spc="-5"/>
              <a:t>–</a:t>
            </a:r>
            <a:r>
              <a:rPr dirty="0" spc="15"/>
              <a:t> </a:t>
            </a:r>
            <a:r>
              <a:rPr dirty="0" spc="-10"/>
              <a:t>the</a:t>
            </a:r>
            <a:r>
              <a:rPr dirty="0" spc="15"/>
              <a:t> </a:t>
            </a:r>
            <a:r>
              <a:rPr dirty="0" spc="-15"/>
              <a:t>probability</a:t>
            </a:r>
            <a:r>
              <a:rPr dirty="0" spc="35"/>
              <a:t> </a:t>
            </a:r>
            <a:r>
              <a:rPr dirty="0" spc="-5"/>
              <a:t>of</a:t>
            </a:r>
            <a:r>
              <a:rPr dirty="0" spc="5"/>
              <a:t> </a:t>
            </a:r>
            <a:r>
              <a:rPr dirty="0" spc="-15"/>
              <a:t>testing</a:t>
            </a:r>
            <a:r>
              <a:rPr dirty="0" spc="15"/>
              <a:t> </a:t>
            </a:r>
            <a:r>
              <a:rPr dirty="0" spc="-10"/>
              <a:t>positive</a:t>
            </a:r>
            <a:r>
              <a:rPr dirty="0" spc="15"/>
              <a:t> </a:t>
            </a:r>
            <a:r>
              <a:rPr dirty="0" spc="-10"/>
              <a:t>if</a:t>
            </a:r>
            <a:r>
              <a:rPr dirty="0" spc="15"/>
              <a:t> </a:t>
            </a:r>
            <a:r>
              <a:rPr dirty="0" spc="-20"/>
              <a:t>you</a:t>
            </a:r>
            <a:r>
              <a:rPr dirty="0" spc="10"/>
              <a:t> </a:t>
            </a:r>
            <a:r>
              <a:rPr dirty="0" spc="-5"/>
              <a:t>do</a:t>
            </a:r>
            <a:r>
              <a:rPr dirty="0" spc="15"/>
              <a:t> </a:t>
            </a:r>
            <a:r>
              <a:rPr dirty="0" spc="-5"/>
              <a:t>use,</a:t>
            </a:r>
            <a:r>
              <a:rPr dirty="0" spc="30"/>
              <a:t> </a:t>
            </a:r>
            <a:r>
              <a:rPr dirty="0" spc="-10"/>
              <a:t>plus</a:t>
            </a:r>
            <a:r>
              <a:rPr dirty="0" spc="25"/>
              <a:t> </a:t>
            </a:r>
            <a:r>
              <a:rPr dirty="0" spc="-10"/>
              <a:t>the </a:t>
            </a:r>
            <a:r>
              <a:rPr dirty="0" spc="-620"/>
              <a:t> </a:t>
            </a:r>
            <a:r>
              <a:rPr dirty="0" spc="-15"/>
              <a:t>probability</a:t>
            </a:r>
            <a:r>
              <a:rPr dirty="0" spc="3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15"/>
              <a:t>testing</a:t>
            </a:r>
            <a:r>
              <a:rPr dirty="0" spc="15"/>
              <a:t> </a:t>
            </a:r>
            <a:r>
              <a:rPr dirty="0" spc="-10"/>
              <a:t>positive</a:t>
            </a:r>
            <a:r>
              <a:rPr dirty="0" spc="25"/>
              <a:t> </a:t>
            </a:r>
            <a:r>
              <a:rPr dirty="0" spc="-10"/>
              <a:t>if</a:t>
            </a:r>
            <a:r>
              <a:rPr dirty="0" spc="-5"/>
              <a:t> </a:t>
            </a:r>
            <a:r>
              <a:rPr dirty="0" spc="-20"/>
              <a:t>you</a:t>
            </a:r>
            <a:r>
              <a:rPr dirty="0" spc="10"/>
              <a:t> </a:t>
            </a:r>
            <a:r>
              <a:rPr dirty="0" spc="-5"/>
              <a:t>don’t.)</a:t>
            </a:r>
          </a:p>
        </p:txBody>
      </p:sp>
      <p:sp>
        <p:nvSpPr>
          <p:cNvPr id="3" name="object 3"/>
          <p:cNvSpPr/>
          <p:nvPr/>
        </p:nvSpPr>
        <p:spPr>
          <a:xfrm>
            <a:off x="1328127" y="4322978"/>
            <a:ext cx="816610" cy="328930"/>
          </a:xfrm>
          <a:custGeom>
            <a:avLst/>
            <a:gdLst/>
            <a:ahLst/>
            <a:cxnLst/>
            <a:rect l="l" t="t" r="r" b="b"/>
            <a:pathLst>
              <a:path w="816610" h="328929">
                <a:moveTo>
                  <a:pt x="414743" y="2425"/>
                </a:moveTo>
                <a:lnTo>
                  <a:pt x="388048" y="2425"/>
                </a:lnTo>
                <a:lnTo>
                  <a:pt x="388048" y="325094"/>
                </a:lnTo>
                <a:lnTo>
                  <a:pt x="414743" y="325094"/>
                </a:lnTo>
                <a:lnTo>
                  <a:pt x="414743" y="2425"/>
                </a:lnTo>
                <a:close/>
              </a:path>
              <a:path w="816610" h="328929">
                <a:moveTo>
                  <a:pt x="711581" y="0"/>
                </a:moveTo>
                <a:lnTo>
                  <a:pt x="706907" y="13360"/>
                </a:lnTo>
                <a:lnTo>
                  <a:pt x="725947" y="21618"/>
                </a:lnTo>
                <a:lnTo>
                  <a:pt x="742321" y="33054"/>
                </a:lnTo>
                <a:lnTo>
                  <a:pt x="767067" y="65455"/>
                </a:lnTo>
                <a:lnTo>
                  <a:pt x="781634" y="109172"/>
                </a:lnTo>
                <a:lnTo>
                  <a:pt x="786485" y="162813"/>
                </a:lnTo>
                <a:lnTo>
                  <a:pt x="785266" y="191819"/>
                </a:lnTo>
                <a:lnTo>
                  <a:pt x="775512" y="241839"/>
                </a:lnTo>
                <a:lnTo>
                  <a:pt x="755941" y="280906"/>
                </a:lnTo>
                <a:lnTo>
                  <a:pt x="726166" y="307266"/>
                </a:lnTo>
                <a:lnTo>
                  <a:pt x="707428" y="315569"/>
                </a:lnTo>
                <a:lnTo>
                  <a:pt x="711581" y="328917"/>
                </a:lnTo>
                <a:lnTo>
                  <a:pt x="756445" y="307868"/>
                </a:lnTo>
                <a:lnTo>
                  <a:pt x="789432" y="271437"/>
                </a:lnTo>
                <a:lnTo>
                  <a:pt x="809720" y="222651"/>
                </a:lnTo>
                <a:lnTo>
                  <a:pt x="816482" y="164541"/>
                </a:lnTo>
                <a:lnTo>
                  <a:pt x="814787" y="134392"/>
                </a:lnTo>
                <a:lnTo>
                  <a:pt x="801218" y="80948"/>
                </a:lnTo>
                <a:lnTo>
                  <a:pt x="774310" y="37438"/>
                </a:lnTo>
                <a:lnTo>
                  <a:pt x="735429" y="8610"/>
                </a:lnTo>
                <a:lnTo>
                  <a:pt x="711581" y="0"/>
                </a:lnTo>
                <a:close/>
              </a:path>
              <a:path w="816610" h="328929">
                <a:moveTo>
                  <a:pt x="104902" y="0"/>
                </a:moveTo>
                <a:lnTo>
                  <a:pt x="60144" y="21089"/>
                </a:lnTo>
                <a:lnTo>
                  <a:pt x="27139" y="57657"/>
                </a:lnTo>
                <a:lnTo>
                  <a:pt x="6788" y="106527"/>
                </a:lnTo>
                <a:lnTo>
                  <a:pt x="0" y="164541"/>
                </a:lnTo>
                <a:lnTo>
                  <a:pt x="1690" y="194761"/>
                </a:lnTo>
                <a:lnTo>
                  <a:pt x="15216" y="248210"/>
                </a:lnTo>
                <a:lnTo>
                  <a:pt x="42060" y="291575"/>
                </a:lnTo>
                <a:lnTo>
                  <a:pt x="80984" y="320316"/>
                </a:lnTo>
                <a:lnTo>
                  <a:pt x="104902" y="328917"/>
                </a:lnTo>
                <a:lnTo>
                  <a:pt x="109067" y="315569"/>
                </a:lnTo>
                <a:lnTo>
                  <a:pt x="90322" y="307266"/>
                </a:lnTo>
                <a:lnTo>
                  <a:pt x="74147" y="295711"/>
                </a:lnTo>
                <a:lnTo>
                  <a:pt x="49504" y="262851"/>
                </a:lnTo>
                <a:lnTo>
                  <a:pt x="34874" y="218162"/>
                </a:lnTo>
                <a:lnTo>
                  <a:pt x="29997" y="162813"/>
                </a:lnTo>
                <a:lnTo>
                  <a:pt x="31216" y="134753"/>
                </a:lnTo>
                <a:lnTo>
                  <a:pt x="40970" y="86072"/>
                </a:lnTo>
                <a:lnTo>
                  <a:pt x="60575" y="47668"/>
                </a:lnTo>
                <a:lnTo>
                  <a:pt x="90616" y="21618"/>
                </a:lnTo>
                <a:lnTo>
                  <a:pt x="109588" y="13360"/>
                </a:lnTo>
                <a:lnTo>
                  <a:pt x="10490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8423" y="4221112"/>
            <a:ext cx="12319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  <a:tab pos="644525" algn="l"/>
              </a:tabLst>
            </a:pP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𝑃	𝐴</a:t>
            </a:r>
            <a:r>
              <a:rPr dirty="0" sz="2800" spc="204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6081" y="4175841"/>
            <a:ext cx="345440" cy="240029"/>
          </a:xfrm>
          <a:custGeom>
            <a:avLst/>
            <a:gdLst/>
            <a:ahLst/>
            <a:cxnLst/>
            <a:rect l="l" t="t" r="r" b="b"/>
            <a:pathLst>
              <a:path w="345439" h="240029">
                <a:moveTo>
                  <a:pt x="268909" y="0"/>
                </a:moveTo>
                <a:lnTo>
                  <a:pt x="265493" y="9740"/>
                </a:lnTo>
                <a:lnTo>
                  <a:pt x="279388" y="15767"/>
                </a:lnTo>
                <a:lnTo>
                  <a:pt x="291336" y="24112"/>
                </a:lnTo>
                <a:lnTo>
                  <a:pt x="315590" y="62793"/>
                </a:lnTo>
                <a:lnTo>
                  <a:pt x="323557" y="118783"/>
                </a:lnTo>
                <a:lnTo>
                  <a:pt x="322669" y="139953"/>
                </a:lnTo>
                <a:lnTo>
                  <a:pt x="309333" y="191782"/>
                </a:lnTo>
                <a:lnTo>
                  <a:pt x="279548" y="224183"/>
                </a:lnTo>
                <a:lnTo>
                  <a:pt x="265874" y="230238"/>
                </a:lnTo>
                <a:lnTo>
                  <a:pt x="268909" y="239979"/>
                </a:lnTo>
                <a:lnTo>
                  <a:pt x="314760" y="212738"/>
                </a:lnTo>
                <a:lnTo>
                  <a:pt x="340506" y="162448"/>
                </a:lnTo>
                <a:lnTo>
                  <a:pt x="345440" y="120053"/>
                </a:lnTo>
                <a:lnTo>
                  <a:pt x="344203" y="98055"/>
                </a:lnTo>
                <a:lnTo>
                  <a:pt x="334306" y="59059"/>
                </a:lnTo>
                <a:lnTo>
                  <a:pt x="301561" y="15382"/>
                </a:lnTo>
                <a:lnTo>
                  <a:pt x="286307" y="6279"/>
                </a:lnTo>
                <a:lnTo>
                  <a:pt x="268909" y="0"/>
                </a:lnTo>
                <a:close/>
              </a:path>
              <a:path w="345439" h="240029">
                <a:moveTo>
                  <a:pt x="76530" y="0"/>
                </a:moveTo>
                <a:lnTo>
                  <a:pt x="30761" y="27310"/>
                </a:lnTo>
                <a:lnTo>
                  <a:pt x="4945" y="77724"/>
                </a:lnTo>
                <a:lnTo>
                  <a:pt x="0" y="120053"/>
                </a:lnTo>
                <a:lnTo>
                  <a:pt x="1231" y="142101"/>
                </a:lnTo>
                <a:lnTo>
                  <a:pt x="11090" y="181096"/>
                </a:lnTo>
                <a:lnTo>
                  <a:pt x="43792" y="224626"/>
                </a:lnTo>
                <a:lnTo>
                  <a:pt x="76530" y="239979"/>
                </a:lnTo>
                <a:lnTo>
                  <a:pt x="79565" y="230238"/>
                </a:lnTo>
                <a:lnTo>
                  <a:pt x="65890" y="224183"/>
                </a:lnTo>
                <a:lnTo>
                  <a:pt x="54087" y="215753"/>
                </a:lnTo>
                <a:lnTo>
                  <a:pt x="29881" y="176449"/>
                </a:lnTo>
                <a:lnTo>
                  <a:pt x="21882" y="118783"/>
                </a:lnTo>
                <a:lnTo>
                  <a:pt x="22770" y="98311"/>
                </a:lnTo>
                <a:lnTo>
                  <a:pt x="36106" y="47752"/>
                </a:lnTo>
                <a:lnTo>
                  <a:pt x="66104" y="15767"/>
                </a:lnTo>
                <a:lnTo>
                  <a:pt x="79946" y="9740"/>
                </a:lnTo>
                <a:lnTo>
                  <a:pt x="7653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99954" y="4140342"/>
            <a:ext cx="741680" cy="313055"/>
          </a:xfrm>
          <a:custGeom>
            <a:avLst/>
            <a:gdLst/>
            <a:ahLst/>
            <a:cxnLst/>
            <a:rect l="l" t="t" r="r" b="b"/>
            <a:pathLst>
              <a:path w="741679" h="313054">
                <a:moveTo>
                  <a:pt x="659174" y="0"/>
                </a:moveTo>
                <a:lnTo>
                  <a:pt x="656012" y="10375"/>
                </a:lnTo>
                <a:lnTo>
                  <a:pt x="670390" y="17829"/>
                </a:lnTo>
                <a:lnTo>
                  <a:pt x="682911" y="28682"/>
                </a:lnTo>
                <a:lnTo>
                  <a:pt x="709266" y="81108"/>
                </a:lnTo>
                <a:lnTo>
                  <a:pt x="717142" y="129119"/>
                </a:lnTo>
                <a:lnTo>
                  <a:pt x="718128" y="156616"/>
                </a:lnTo>
                <a:lnTo>
                  <a:pt x="717142" y="184043"/>
                </a:lnTo>
                <a:lnTo>
                  <a:pt x="709266" y="231954"/>
                </a:lnTo>
                <a:lnTo>
                  <a:pt x="693574" y="270066"/>
                </a:lnTo>
                <a:lnTo>
                  <a:pt x="656012" y="302602"/>
                </a:lnTo>
                <a:lnTo>
                  <a:pt x="659174" y="312966"/>
                </a:lnTo>
                <a:lnTo>
                  <a:pt x="694122" y="294344"/>
                </a:lnTo>
                <a:lnTo>
                  <a:pt x="720020" y="259206"/>
                </a:lnTo>
                <a:lnTo>
                  <a:pt x="736062" y="211829"/>
                </a:lnTo>
                <a:lnTo>
                  <a:pt x="741407" y="156489"/>
                </a:lnTo>
                <a:lnTo>
                  <a:pt x="740071" y="127816"/>
                </a:lnTo>
                <a:lnTo>
                  <a:pt x="729379" y="76452"/>
                </a:lnTo>
                <a:lnTo>
                  <a:pt x="708202" y="34132"/>
                </a:lnTo>
                <a:lnTo>
                  <a:pt x="677779" y="7253"/>
                </a:lnTo>
                <a:lnTo>
                  <a:pt x="659174" y="0"/>
                </a:lnTo>
                <a:close/>
              </a:path>
              <a:path w="741679" h="313054">
                <a:moveTo>
                  <a:pt x="387623" y="0"/>
                </a:moveTo>
                <a:lnTo>
                  <a:pt x="368141" y="0"/>
                </a:lnTo>
                <a:lnTo>
                  <a:pt x="368141" y="312966"/>
                </a:lnTo>
                <a:lnTo>
                  <a:pt x="387623" y="312966"/>
                </a:lnTo>
                <a:lnTo>
                  <a:pt x="387623" y="0"/>
                </a:lnTo>
                <a:close/>
              </a:path>
              <a:path w="741679" h="313054">
                <a:moveTo>
                  <a:pt x="82226" y="0"/>
                </a:moveTo>
                <a:lnTo>
                  <a:pt x="47279" y="18630"/>
                </a:lnTo>
                <a:lnTo>
                  <a:pt x="21380" y="53759"/>
                </a:lnTo>
                <a:lnTo>
                  <a:pt x="5343" y="101138"/>
                </a:lnTo>
                <a:lnTo>
                  <a:pt x="0" y="156616"/>
                </a:lnTo>
                <a:lnTo>
                  <a:pt x="1331" y="185154"/>
                </a:lnTo>
                <a:lnTo>
                  <a:pt x="12027" y="236513"/>
                </a:lnTo>
                <a:lnTo>
                  <a:pt x="33199" y="278840"/>
                </a:lnTo>
                <a:lnTo>
                  <a:pt x="63621" y="305719"/>
                </a:lnTo>
                <a:lnTo>
                  <a:pt x="82226" y="312966"/>
                </a:lnTo>
                <a:lnTo>
                  <a:pt x="85388" y="302602"/>
                </a:lnTo>
                <a:lnTo>
                  <a:pt x="71010" y="295146"/>
                </a:lnTo>
                <a:lnTo>
                  <a:pt x="58490" y="284302"/>
                </a:lnTo>
                <a:lnTo>
                  <a:pt x="32134" y="231954"/>
                </a:lnTo>
                <a:lnTo>
                  <a:pt x="24258" y="184043"/>
                </a:lnTo>
                <a:lnTo>
                  <a:pt x="23277" y="156489"/>
                </a:lnTo>
                <a:lnTo>
                  <a:pt x="24258" y="129119"/>
                </a:lnTo>
                <a:lnTo>
                  <a:pt x="32134" y="81108"/>
                </a:lnTo>
                <a:lnTo>
                  <a:pt x="47827" y="42937"/>
                </a:lnTo>
                <a:lnTo>
                  <a:pt x="85388" y="10375"/>
                </a:lnTo>
                <a:lnTo>
                  <a:pt x="8222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11556" y="4572081"/>
            <a:ext cx="353695" cy="240029"/>
          </a:xfrm>
          <a:custGeom>
            <a:avLst/>
            <a:gdLst/>
            <a:ahLst/>
            <a:cxnLst/>
            <a:rect l="l" t="t" r="r" b="b"/>
            <a:pathLst>
              <a:path w="353695" h="240029">
                <a:moveTo>
                  <a:pt x="276542" y="0"/>
                </a:moveTo>
                <a:lnTo>
                  <a:pt x="273126" y="9740"/>
                </a:lnTo>
                <a:lnTo>
                  <a:pt x="287020" y="15767"/>
                </a:lnTo>
                <a:lnTo>
                  <a:pt x="298969" y="24112"/>
                </a:lnTo>
                <a:lnTo>
                  <a:pt x="323223" y="62793"/>
                </a:lnTo>
                <a:lnTo>
                  <a:pt x="331190" y="118783"/>
                </a:lnTo>
                <a:lnTo>
                  <a:pt x="330301" y="139953"/>
                </a:lnTo>
                <a:lnTo>
                  <a:pt x="316953" y="191782"/>
                </a:lnTo>
                <a:lnTo>
                  <a:pt x="287180" y="224183"/>
                </a:lnTo>
                <a:lnTo>
                  <a:pt x="273507" y="230238"/>
                </a:lnTo>
                <a:lnTo>
                  <a:pt x="276542" y="239979"/>
                </a:lnTo>
                <a:lnTo>
                  <a:pt x="322392" y="212738"/>
                </a:lnTo>
                <a:lnTo>
                  <a:pt x="348138" y="162448"/>
                </a:lnTo>
                <a:lnTo>
                  <a:pt x="353072" y="120053"/>
                </a:lnTo>
                <a:lnTo>
                  <a:pt x="351836" y="98055"/>
                </a:lnTo>
                <a:lnTo>
                  <a:pt x="341939" y="59059"/>
                </a:lnTo>
                <a:lnTo>
                  <a:pt x="309194" y="15382"/>
                </a:lnTo>
                <a:lnTo>
                  <a:pt x="293939" y="6279"/>
                </a:lnTo>
                <a:lnTo>
                  <a:pt x="276542" y="0"/>
                </a:lnTo>
                <a:close/>
              </a:path>
              <a:path w="353695" h="240029">
                <a:moveTo>
                  <a:pt x="76542" y="0"/>
                </a:moveTo>
                <a:lnTo>
                  <a:pt x="30774" y="27310"/>
                </a:lnTo>
                <a:lnTo>
                  <a:pt x="4951" y="77724"/>
                </a:lnTo>
                <a:lnTo>
                  <a:pt x="0" y="120053"/>
                </a:lnTo>
                <a:lnTo>
                  <a:pt x="1233" y="142101"/>
                </a:lnTo>
                <a:lnTo>
                  <a:pt x="11101" y="181096"/>
                </a:lnTo>
                <a:lnTo>
                  <a:pt x="43805" y="224626"/>
                </a:lnTo>
                <a:lnTo>
                  <a:pt x="76542" y="239979"/>
                </a:lnTo>
                <a:lnTo>
                  <a:pt x="79578" y="230238"/>
                </a:lnTo>
                <a:lnTo>
                  <a:pt x="65902" y="224183"/>
                </a:lnTo>
                <a:lnTo>
                  <a:pt x="54100" y="215753"/>
                </a:lnTo>
                <a:lnTo>
                  <a:pt x="29894" y="176449"/>
                </a:lnTo>
                <a:lnTo>
                  <a:pt x="21894" y="118783"/>
                </a:lnTo>
                <a:lnTo>
                  <a:pt x="22783" y="98311"/>
                </a:lnTo>
                <a:lnTo>
                  <a:pt x="36118" y="47752"/>
                </a:lnTo>
                <a:lnTo>
                  <a:pt x="66117" y="15767"/>
                </a:lnTo>
                <a:lnTo>
                  <a:pt x="79959" y="9740"/>
                </a:lnTo>
                <a:lnTo>
                  <a:pt x="7654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03420" y="4475988"/>
            <a:ext cx="1330960" cy="22860"/>
          </a:xfrm>
          <a:custGeom>
            <a:avLst/>
            <a:gdLst/>
            <a:ahLst/>
            <a:cxnLst/>
            <a:rect l="l" t="t" r="r" b="b"/>
            <a:pathLst>
              <a:path w="1330960" h="22860">
                <a:moveTo>
                  <a:pt x="1330452" y="0"/>
                </a:moveTo>
                <a:lnTo>
                  <a:pt x="0" y="0"/>
                </a:lnTo>
                <a:lnTo>
                  <a:pt x="0" y="22860"/>
                </a:lnTo>
                <a:lnTo>
                  <a:pt x="1330452" y="22860"/>
                </a:lnTo>
                <a:lnTo>
                  <a:pt x="133045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61088" y="4012184"/>
            <a:ext cx="4808855" cy="819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6555">
              <a:lnSpc>
                <a:spcPts val="2500"/>
              </a:lnSpc>
              <a:spcBef>
                <a:spcPts val="95"/>
              </a:spcBef>
              <a:tabLst>
                <a:tab pos="2242185" algn="l"/>
              </a:tabLst>
            </a:pPr>
            <a:r>
              <a:rPr dirty="0" u="heavy" baseline="1355" sz="3075" spc="67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𝑃</a:t>
            </a:r>
            <a:r>
              <a:rPr dirty="0" u="heavy" baseline="1355" sz="3075" spc="69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baseline="1355" sz="3075" spc="7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𝐴</a:t>
            </a:r>
            <a:r>
              <a:rPr dirty="0" u="heavy" baseline="1355" sz="3075" spc="63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baseline="1355" sz="3075" spc="67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𝑃</a:t>
            </a:r>
            <a:r>
              <a:rPr dirty="0" u="heavy" baseline="1355" sz="3075" spc="76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800" spc="-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𝐵</a:t>
            </a:r>
            <a:r>
              <a:rPr dirty="0" u="heavy" sz="2800" spc="10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800" spc="-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𝐴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050" spc="35">
                <a:solidFill>
                  <a:srgbClr val="455F51"/>
                </a:solidFill>
                <a:latin typeface="Cambria Math"/>
                <a:cs typeface="Cambria Math"/>
              </a:rPr>
              <a:t>0.003</a:t>
            </a:r>
            <a:r>
              <a:rPr dirty="0" sz="2050" spc="-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>
                <a:solidFill>
                  <a:srgbClr val="455F51"/>
                </a:solidFill>
                <a:latin typeface="Cambria Math"/>
                <a:cs typeface="Cambria Math"/>
              </a:rPr>
              <a:t>∗0.99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1900"/>
              </a:lnSpc>
              <a:tabLst>
                <a:tab pos="1982470" algn="l"/>
                <a:tab pos="3653154" algn="l"/>
              </a:tabLst>
            </a:pP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=	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=	=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22.8%</a:t>
            </a:r>
            <a:endParaRPr sz="2800">
              <a:latin typeface="Calibri"/>
              <a:cs typeface="Calibri"/>
            </a:endParaRPr>
          </a:p>
          <a:p>
            <a:pPr marL="852169">
              <a:lnSpc>
                <a:spcPts val="1855"/>
              </a:lnSpc>
              <a:tabLst>
                <a:tab pos="2578735" algn="l"/>
              </a:tabLst>
            </a:pPr>
            <a:r>
              <a:rPr dirty="0" sz="2050" spc="4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2050" spc="459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35">
                <a:solidFill>
                  <a:srgbClr val="455F51"/>
                </a:solidFill>
                <a:latin typeface="Cambria Math"/>
                <a:cs typeface="Cambria Math"/>
              </a:rPr>
              <a:t>𝐵	0.013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040" y="4816816"/>
            <a:ext cx="10687685" cy="1343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odds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someone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being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 actual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tested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22.8%!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though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(99%),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P(A|B)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1360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Bayes’</a:t>
            </a:r>
            <a:r>
              <a:rPr dirty="0" sz="4000" spc="-15"/>
              <a:t> Theorem </a:t>
            </a:r>
            <a:r>
              <a:rPr dirty="0" sz="4000" spc="-20"/>
              <a:t>to</a:t>
            </a:r>
            <a:r>
              <a:rPr dirty="0" sz="4000" spc="-10"/>
              <a:t> </a:t>
            </a:r>
            <a:r>
              <a:rPr dirty="0" sz="4000" spc="-5"/>
              <a:t>the</a:t>
            </a:r>
            <a:r>
              <a:rPr dirty="0" sz="4000" spc="-20"/>
              <a:t> </a:t>
            </a:r>
            <a:r>
              <a:rPr dirty="0" sz="4000" spc="-15"/>
              <a:t>rescue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6385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Linear</a:t>
            </a:r>
            <a:r>
              <a:rPr dirty="0" sz="4000" spc="-55"/>
              <a:t> </a:t>
            </a:r>
            <a:r>
              <a:rPr dirty="0" sz="4000" spc="-20"/>
              <a:t>Regression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6306185" cy="31273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line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observations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unobserved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268605" marR="4381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 it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“regression.”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misleading.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 use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future,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past,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whatever.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fact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nothing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do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6385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Linear</a:t>
            </a:r>
            <a:r>
              <a:rPr dirty="0" sz="4000" spc="-50"/>
              <a:t> </a:t>
            </a:r>
            <a:r>
              <a:rPr dirty="0" sz="4000" spc="-20"/>
              <a:t>Regression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275" y="4250159"/>
            <a:ext cx="4152289" cy="242067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6055"/>
            <a:ext cx="7750809" cy="418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sually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“least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squares”</a:t>
            </a:r>
            <a:endParaRPr sz="2400">
              <a:latin typeface="Calibri"/>
              <a:cs typeface="Calibri"/>
            </a:endParaRPr>
          </a:p>
          <a:p>
            <a:pPr marL="268605" marR="391160" indent="-256540">
              <a:lnSpc>
                <a:spcPts val="259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Minimizes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squared-error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point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285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dirty="0" sz="24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slope-intercept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equation of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line?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y=mx+b</a:t>
            </a:r>
            <a:endParaRPr sz="2400">
              <a:latin typeface="Calibri"/>
              <a:cs typeface="Calibri"/>
            </a:endParaRPr>
          </a:p>
          <a:p>
            <a:pPr marL="268605" marR="5080" indent="-256540">
              <a:lnSpc>
                <a:spcPts val="259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 slope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 the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correlation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two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variables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times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standard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deviation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400" spc="-155">
                <a:solidFill>
                  <a:srgbClr val="455F51"/>
                </a:solidFill>
                <a:latin typeface="Calibri"/>
                <a:cs typeface="Calibri"/>
              </a:rPr>
              <a:t>Y,</a:t>
            </a:r>
            <a:r>
              <a:rPr dirty="0" sz="2400" spc="-1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divided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standard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deviation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X.</a:t>
            </a:r>
            <a:endParaRPr sz="2400">
              <a:latin typeface="Calibri"/>
              <a:cs typeface="Calibri"/>
            </a:endParaRPr>
          </a:p>
          <a:p>
            <a:pPr marL="561340" marR="550545" indent="-247015">
              <a:lnSpc>
                <a:spcPts val="2380"/>
              </a:lnSpc>
              <a:spcBef>
                <a:spcPts val="315"/>
              </a:spcBef>
              <a:tabLst>
                <a:tab pos="560705" algn="l"/>
              </a:tabLst>
            </a:pPr>
            <a:r>
              <a:rPr dirty="0"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Neat</a:t>
            </a:r>
            <a:r>
              <a:rPr dirty="0" sz="22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2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 deviation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2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2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dirty="0" sz="2200" spc="-4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meaning,</a:t>
            </a:r>
            <a:r>
              <a:rPr dirty="0" sz="22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eh?</a:t>
            </a:r>
            <a:endParaRPr sz="2200">
              <a:latin typeface="Calibri"/>
              <a:cs typeface="Calibri"/>
            </a:endParaRPr>
          </a:p>
          <a:p>
            <a:pPr marL="268605" marR="502284" indent="-256540">
              <a:lnSpc>
                <a:spcPts val="259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intercept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 Y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minus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slope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times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285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you.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7190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Linear</a:t>
            </a:r>
            <a:r>
              <a:rPr dirty="0" sz="4000" spc="-20"/>
              <a:t> </a:t>
            </a:r>
            <a:r>
              <a:rPr dirty="0" sz="4000" spc="-15"/>
              <a:t>Regression:</a:t>
            </a:r>
            <a:r>
              <a:rPr dirty="0" sz="4000" spc="10"/>
              <a:t> </a:t>
            </a:r>
            <a:r>
              <a:rPr dirty="0" sz="4000" spc="-10"/>
              <a:t>How</a:t>
            </a:r>
            <a:r>
              <a:rPr dirty="0" sz="4000" spc="-20"/>
              <a:t> </a:t>
            </a:r>
            <a:r>
              <a:rPr dirty="0" sz="4000" spc="-5"/>
              <a:t>does</a:t>
            </a:r>
            <a:r>
              <a:rPr dirty="0" sz="4000" spc="-15"/>
              <a:t> </a:t>
            </a:r>
            <a:r>
              <a:rPr dirty="0" sz="4000" spc="-10"/>
              <a:t>it </a:t>
            </a:r>
            <a:r>
              <a:rPr dirty="0" sz="4000" spc="-15"/>
              <a:t>work?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0223" y="3273552"/>
            <a:ext cx="3038855" cy="2276855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674985" cy="22733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ast squares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minimizes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sum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errors.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maximizing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likelihood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observed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start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thinking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problem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terms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probabilities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distribution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functions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“maximum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likelihood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estimation”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7190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Linear</a:t>
            </a:r>
            <a:r>
              <a:rPr dirty="0" sz="4000" spc="-20"/>
              <a:t> </a:t>
            </a:r>
            <a:r>
              <a:rPr dirty="0" sz="4000" spc="-15"/>
              <a:t>Regression:</a:t>
            </a:r>
            <a:r>
              <a:rPr dirty="0" sz="4000" spc="10"/>
              <a:t> </a:t>
            </a:r>
            <a:r>
              <a:rPr dirty="0" sz="4000" spc="-10"/>
              <a:t>How</a:t>
            </a:r>
            <a:r>
              <a:rPr dirty="0" sz="4000" spc="-20"/>
              <a:t> </a:t>
            </a:r>
            <a:r>
              <a:rPr dirty="0" sz="4000" spc="-5"/>
              <a:t>does</a:t>
            </a:r>
            <a:r>
              <a:rPr dirty="0" sz="4000" spc="-15"/>
              <a:t> </a:t>
            </a:r>
            <a:r>
              <a:rPr dirty="0" sz="4000" spc="-10"/>
              <a:t>it </a:t>
            </a:r>
            <a:r>
              <a:rPr dirty="0" sz="4000" spc="-15"/>
              <a:t>work?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6391910" cy="400812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68605" marR="258445" indent="-256540">
              <a:lnSpc>
                <a:spcPts val="3030"/>
              </a:lnSpc>
              <a:spcBef>
                <a:spcPts val="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G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radient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Descent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alternate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method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squares.</a:t>
            </a:r>
            <a:endParaRPr sz="2800">
              <a:latin typeface="Calibri"/>
              <a:cs typeface="Calibri"/>
            </a:endParaRPr>
          </a:p>
          <a:p>
            <a:pPr marL="268605" marR="156845" indent="-256540">
              <a:lnSpc>
                <a:spcPts val="303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Basically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iterates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find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best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follows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contours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defined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68605" marR="591185" indent="-256540">
              <a:lnSpc>
                <a:spcPts val="303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sense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when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dealing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with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3D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3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Easy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compare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squares</a:t>
            </a:r>
            <a:endParaRPr sz="2800">
              <a:latin typeface="Calibri"/>
              <a:cs typeface="Calibri"/>
            </a:endParaRPr>
          </a:p>
          <a:p>
            <a:pPr marL="561340" marR="7620" indent="-247015">
              <a:lnSpc>
                <a:spcPts val="2810"/>
              </a:lnSpc>
              <a:spcBef>
                <a:spcPts val="309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usually least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squares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a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perfectly good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choice.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6470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More </a:t>
            </a:r>
            <a:r>
              <a:rPr dirty="0" sz="4000" spc="-5"/>
              <a:t>than</a:t>
            </a:r>
            <a:r>
              <a:rPr dirty="0" sz="4000" spc="-25"/>
              <a:t> </a:t>
            </a:r>
            <a:r>
              <a:rPr dirty="0" sz="4000" spc="-5"/>
              <a:t>one</a:t>
            </a:r>
            <a:r>
              <a:rPr dirty="0" sz="4000" spc="-15"/>
              <a:t> </a:t>
            </a:r>
            <a:r>
              <a:rPr dirty="0" sz="4000" spc="-45"/>
              <a:t>way</a:t>
            </a:r>
            <a:r>
              <a:rPr dirty="0" sz="4000" spc="-15"/>
              <a:t> </a:t>
            </a:r>
            <a:r>
              <a:rPr dirty="0" sz="4000" spc="-20"/>
              <a:t>to </a:t>
            </a:r>
            <a:r>
              <a:rPr dirty="0" sz="4000" spc="-5"/>
              <a:t>do</a:t>
            </a:r>
            <a:r>
              <a:rPr dirty="0" sz="4000" spc="-15"/>
              <a:t> </a:t>
            </a:r>
            <a:r>
              <a:rPr dirty="0" sz="4000" spc="-5"/>
              <a:t>it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3658" y="2730999"/>
            <a:ext cx="3886890" cy="3352424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8340" y="3346196"/>
            <a:ext cx="3286760" cy="1243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2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dirty="0" sz="40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000" spc="-35">
                <a:solidFill>
                  <a:srgbClr val="455F51"/>
                </a:solidFill>
                <a:latin typeface="Calibri"/>
                <a:cs typeface="Calibri"/>
              </a:rPr>
              <a:t>Flavors</a:t>
            </a:r>
            <a:r>
              <a:rPr dirty="0" sz="4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0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4000" spc="-89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000" spc="-3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3064" y="1240536"/>
            <a:ext cx="7488935" cy="5617463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8229600" cy="9550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ow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fits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(aka coefficient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determination)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4105147"/>
            <a:ext cx="10031095" cy="136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4400" spc="-15">
                <a:solidFill>
                  <a:srgbClr val="455F51"/>
                </a:solidFill>
                <a:latin typeface="Calibri"/>
                <a:cs typeface="Calibri"/>
              </a:rPr>
              <a:t> fraction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dirty="0" sz="4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4400" spc="-20">
                <a:solidFill>
                  <a:srgbClr val="455F51"/>
                </a:solidFill>
                <a:latin typeface="Calibri"/>
                <a:cs typeface="Calibri"/>
              </a:rPr>
              <a:t>total</a:t>
            </a:r>
            <a:r>
              <a:rPr dirty="0" sz="44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400" spc="-10">
                <a:solidFill>
                  <a:srgbClr val="455F51"/>
                </a:solidFill>
                <a:latin typeface="Calibri"/>
                <a:cs typeface="Calibri"/>
              </a:rPr>
              <a:t>variation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4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 Y </a:t>
            </a:r>
            <a:r>
              <a:rPr dirty="0" sz="44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400" spc="-5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4400" spc="-9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400" spc="-15">
                <a:solidFill>
                  <a:srgbClr val="455F51"/>
                </a:solidFill>
                <a:latin typeface="Calibri"/>
                <a:cs typeface="Calibri"/>
              </a:rPr>
              <a:t>captured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4400" spc="-15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dirty="0" sz="4400">
                <a:solidFill>
                  <a:srgbClr val="455F51"/>
                </a:solidFill>
                <a:latin typeface="Calibri"/>
                <a:cs typeface="Calibri"/>
              </a:rPr>
              <a:t>the model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5227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Measuring</a:t>
            </a:r>
            <a:r>
              <a:rPr dirty="0" sz="4000" spc="-20"/>
              <a:t> </a:t>
            </a:r>
            <a:r>
              <a:rPr dirty="0" sz="4000" spc="-15"/>
              <a:t>error </a:t>
            </a:r>
            <a:r>
              <a:rPr dirty="0" sz="4000" spc="-5"/>
              <a:t>with</a:t>
            </a:r>
            <a:r>
              <a:rPr dirty="0" sz="4000" spc="-30"/>
              <a:t> </a:t>
            </a:r>
            <a:r>
              <a:rPr dirty="0" sz="4000" spc="-10"/>
              <a:t>r-squared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829560"/>
            <a:ext cx="6680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1.0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4667" y="3084576"/>
            <a:ext cx="4848225" cy="22860"/>
          </a:xfrm>
          <a:custGeom>
            <a:avLst/>
            <a:gdLst/>
            <a:ahLst/>
            <a:cxnLst/>
            <a:rect l="l" t="t" r="r" b="b"/>
            <a:pathLst>
              <a:path w="4848225" h="22860">
                <a:moveTo>
                  <a:pt x="4847844" y="0"/>
                </a:moveTo>
                <a:lnTo>
                  <a:pt x="0" y="0"/>
                </a:lnTo>
                <a:lnTo>
                  <a:pt x="0" y="22860"/>
                </a:lnTo>
                <a:lnTo>
                  <a:pt x="4847844" y="22860"/>
                </a:lnTo>
                <a:lnTo>
                  <a:pt x="484784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79039" y="2716784"/>
            <a:ext cx="2952750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195">
                <a:solidFill>
                  <a:srgbClr val="455F51"/>
                </a:solidFill>
                <a:latin typeface="Cambria Math"/>
                <a:cs typeface="Cambria Math"/>
              </a:rPr>
              <a:t>𝑠𝑢</a:t>
            </a:r>
            <a:r>
              <a:rPr dirty="0" sz="2050" spc="200">
                <a:solidFill>
                  <a:srgbClr val="455F51"/>
                </a:solidFill>
                <a:latin typeface="Cambria Math"/>
                <a:cs typeface="Cambria Math"/>
              </a:rPr>
              <a:t>𝑚</a:t>
            </a:r>
            <a:r>
              <a:rPr dirty="0" sz="2050" spc="5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-540">
                <a:solidFill>
                  <a:srgbClr val="455F51"/>
                </a:solidFill>
                <a:latin typeface="Cambria Math"/>
                <a:cs typeface="Cambria Math"/>
              </a:rPr>
              <a:t>𝑜𝑜</a:t>
            </a:r>
            <a:r>
              <a:rPr dirty="0" sz="2050" spc="-535">
                <a:solidFill>
                  <a:srgbClr val="455F51"/>
                </a:solidFill>
                <a:latin typeface="Cambria Math"/>
                <a:cs typeface="Cambria Math"/>
              </a:rPr>
              <a:t>𝑜</a:t>
            </a:r>
            <a:r>
              <a:rPr dirty="0" sz="2050" spc="5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8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dirty="0" sz="2050" spc="215">
                <a:solidFill>
                  <a:srgbClr val="455F51"/>
                </a:solidFill>
                <a:latin typeface="Cambria Math"/>
                <a:cs typeface="Cambria Math"/>
              </a:rPr>
              <a:t>𝑞</a:t>
            </a:r>
            <a:r>
              <a:rPr dirty="0" sz="2050" spc="250">
                <a:solidFill>
                  <a:srgbClr val="455F51"/>
                </a:solidFill>
                <a:latin typeface="Cambria Math"/>
                <a:cs typeface="Cambria Math"/>
              </a:rPr>
              <a:t>𝑢</a:t>
            </a:r>
            <a:r>
              <a:rPr dirty="0" sz="2050" spc="220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2050" spc="235">
                <a:solidFill>
                  <a:srgbClr val="455F51"/>
                </a:solidFill>
                <a:latin typeface="Cambria Math"/>
                <a:cs typeface="Cambria Math"/>
              </a:rPr>
              <a:t>𝑟</a:t>
            </a:r>
            <a:r>
              <a:rPr dirty="0" sz="2050" spc="185">
                <a:solidFill>
                  <a:srgbClr val="455F51"/>
                </a:solidFill>
                <a:latin typeface="Cambria Math"/>
                <a:cs typeface="Cambria Math"/>
              </a:rPr>
              <a:t>𝑒</a:t>
            </a:r>
            <a:r>
              <a:rPr dirty="0" sz="2050" spc="195">
                <a:solidFill>
                  <a:srgbClr val="455F51"/>
                </a:solidFill>
                <a:latin typeface="Cambria Math"/>
                <a:cs typeface="Cambria Math"/>
              </a:rPr>
              <a:t>𝑑</a:t>
            </a:r>
            <a:r>
              <a:rPr dirty="0" sz="2050" spc="7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195">
                <a:solidFill>
                  <a:srgbClr val="455F51"/>
                </a:solidFill>
                <a:latin typeface="Cambria Math"/>
                <a:cs typeface="Cambria Math"/>
              </a:rPr>
              <a:t>𝑒𝑟</a:t>
            </a:r>
            <a:r>
              <a:rPr dirty="0" sz="2050" spc="229">
                <a:solidFill>
                  <a:srgbClr val="455F51"/>
                </a:solidFill>
                <a:latin typeface="Cambria Math"/>
                <a:cs typeface="Cambria Math"/>
              </a:rPr>
              <a:t>𝑟</a:t>
            </a:r>
            <a:r>
              <a:rPr dirty="0" sz="2050" spc="204">
                <a:solidFill>
                  <a:srgbClr val="455F51"/>
                </a:solidFill>
                <a:latin typeface="Cambria Math"/>
                <a:cs typeface="Cambria Math"/>
              </a:rPr>
              <a:t>𝑜</a:t>
            </a:r>
            <a:r>
              <a:rPr dirty="0" sz="2050" spc="220">
                <a:solidFill>
                  <a:srgbClr val="455F51"/>
                </a:solidFill>
                <a:latin typeface="Cambria Math"/>
                <a:cs typeface="Cambria Math"/>
              </a:rPr>
              <a:t>𝑟</a:t>
            </a:r>
            <a:r>
              <a:rPr dirty="0" sz="2050" spc="85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516" y="3103849"/>
            <a:ext cx="486854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195">
                <a:solidFill>
                  <a:srgbClr val="455F51"/>
                </a:solidFill>
                <a:latin typeface="Cambria Math"/>
                <a:cs typeface="Cambria Math"/>
              </a:rPr>
              <a:t>𝑠𝑢</a:t>
            </a:r>
            <a:r>
              <a:rPr dirty="0" sz="2050" spc="200">
                <a:solidFill>
                  <a:srgbClr val="455F51"/>
                </a:solidFill>
                <a:latin typeface="Cambria Math"/>
                <a:cs typeface="Cambria Math"/>
              </a:rPr>
              <a:t>𝑚</a:t>
            </a:r>
            <a:r>
              <a:rPr dirty="0" sz="2050" spc="5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-540">
                <a:solidFill>
                  <a:srgbClr val="455F51"/>
                </a:solidFill>
                <a:latin typeface="Cambria Math"/>
                <a:cs typeface="Cambria Math"/>
              </a:rPr>
              <a:t>𝑜𝑜</a:t>
            </a:r>
            <a:r>
              <a:rPr dirty="0" sz="2050" spc="-535">
                <a:solidFill>
                  <a:srgbClr val="455F51"/>
                </a:solidFill>
                <a:latin typeface="Cambria Math"/>
                <a:cs typeface="Cambria Math"/>
              </a:rPr>
              <a:t>𝑜</a:t>
            </a:r>
            <a:r>
              <a:rPr dirty="0" sz="2050" spc="5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8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dirty="0" sz="2050" spc="215">
                <a:solidFill>
                  <a:srgbClr val="455F51"/>
                </a:solidFill>
                <a:latin typeface="Cambria Math"/>
                <a:cs typeface="Cambria Math"/>
              </a:rPr>
              <a:t>𝑞</a:t>
            </a:r>
            <a:r>
              <a:rPr dirty="0" sz="2050" spc="250">
                <a:solidFill>
                  <a:srgbClr val="455F51"/>
                </a:solidFill>
                <a:latin typeface="Cambria Math"/>
                <a:cs typeface="Cambria Math"/>
              </a:rPr>
              <a:t>𝑢</a:t>
            </a:r>
            <a:r>
              <a:rPr dirty="0" sz="2050" spc="220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2050" spc="225">
                <a:solidFill>
                  <a:srgbClr val="455F51"/>
                </a:solidFill>
                <a:latin typeface="Cambria Math"/>
                <a:cs typeface="Cambria Math"/>
              </a:rPr>
              <a:t>𝑟</a:t>
            </a:r>
            <a:r>
              <a:rPr dirty="0" sz="2050" spc="185">
                <a:solidFill>
                  <a:srgbClr val="455F51"/>
                </a:solidFill>
                <a:latin typeface="Cambria Math"/>
                <a:cs typeface="Cambria Math"/>
              </a:rPr>
              <a:t>𝑒</a:t>
            </a:r>
            <a:r>
              <a:rPr dirty="0" sz="2050" spc="195">
                <a:solidFill>
                  <a:srgbClr val="455F51"/>
                </a:solidFill>
                <a:latin typeface="Cambria Math"/>
                <a:cs typeface="Cambria Math"/>
              </a:rPr>
              <a:t>𝑑</a:t>
            </a:r>
            <a:r>
              <a:rPr dirty="0" sz="2050" spc="7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65">
                <a:solidFill>
                  <a:srgbClr val="455F51"/>
                </a:solidFill>
                <a:latin typeface="Cambria Math"/>
                <a:cs typeface="Cambria Math"/>
              </a:rPr>
              <a:t>𝑣</a:t>
            </a:r>
            <a:r>
              <a:rPr dirty="0" sz="2050" spc="229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2050" spc="220">
                <a:solidFill>
                  <a:srgbClr val="455F51"/>
                </a:solidFill>
                <a:latin typeface="Cambria Math"/>
                <a:cs typeface="Cambria Math"/>
              </a:rPr>
              <a:t>𝑟</a:t>
            </a:r>
            <a:r>
              <a:rPr dirty="0" sz="2050" spc="-1395">
                <a:solidFill>
                  <a:srgbClr val="455F51"/>
                </a:solidFill>
                <a:latin typeface="Cambria Math"/>
                <a:cs typeface="Cambria Math"/>
              </a:rPr>
              <a:t>𝑣𝑣</a:t>
            </a:r>
            <a:r>
              <a:rPr dirty="0" sz="2050" spc="229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2050" spc="225">
                <a:solidFill>
                  <a:srgbClr val="455F51"/>
                </a:solidFill>
                <a:latin typeface="Cambria Math"/>
                <a:cs typeface="Cambria Math"/>
              </a:rPr>
              <a:t>𝑡</a:t>
            </a:r>
            <a:r>
              <a:rPr dirty="0" sz="2050" spc="-1395">
                <a:solidFill>
                  <a:srgbClr val="455F51"/>
                </a:solidFill>
                <a:latin typeface="Cambria Math"/>
                <a:cs typeface="Cambria Math"/>
              </a:rPr>
              <a:t>𝑣𝑣</a:t>
            </a:r>
            <a:r>
              <a:rPr dirty="0" sz="2050" spc="225">
                <a:solidFill>
                  <a:srgbClr val="455F51"/>
                </a:solidFill>
                <a:latin typeface="Cambria Math"/>
                <a:cs typeface="Cambria Math"/>
              </a:rPr>
              <a:t>𝑜</a:t>
            </a:r>
            <a:r>
              <a:rPr dirty="0" sz="2050" spc="229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dirty="0" sz="2050" spc="3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-365">
                <a:solidFill>
                  <a:srgbClr val="455F51"/>
                </a:solidFill>
                <a:latin typeface="Cambria Math"/>
                <a:cs typeface="Cambria Math"/>
              </a:rPr>
              <a:t>𝑜𝑜𝑟𝑜</a:t>
            </a:r>
            <a:r>
              <a:rPr dirty="0" sz="2050" spc="225">
                <a:solidFill>
                  <a:srgbClr val="455F51"/>
                </a:solidFill>
                <a:latin typeface="Cambria Math"/>
                <a:cs typeface="Cambria Math"/>
              </a:rPr>
              <a:t>𝑚</a:t>
            </a:r>
            <a:r>
              <a:rPr dirty="0" sz="2050" spc="4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050" spc="225">
                <a:solidFill>
                  <a:srgbClr val="455F51"/>
                </a:solidFill>
                <a:latin typeface="Cambria Math"/>
                <a:cs typeface="Cambria Math"/>
              </a:rPr>
              <a:t>𝑚</a:t>
            </a:r>
            <a:r>
              <a:rPr dirty="0" sz="2050" spc="185">
                <a:solidFill>
                  <a:srgbClr val="455F51"/>
                </a:solidFill>
                <a:latin typeface="Cambria Math"/>
                <a:cs typeface="Cambria Math"/>
              </a:rPr>
              <a:t>𝑒</a:t>
            </a:r>
            <a:r>
              <a:rPr dirty="0" sz="2050" spc="229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2050" spc="254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4094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Computing</a:t>
            </a:r>
            <a:r>
              <a:rPr dirty="0" sz="4000" spc="-55"/>
              <a:t> </a:t>
            </a:r>
            <a:r>
              <a:rPr dirty="0" sz="4000" spc="-10"/>
              <a:t>r-squared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548620" cy="138239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anges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0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(none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captured),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(all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captured).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6012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Interpreting</a:t>
            </a:r>
            <a:r>
              <a:rPr dirty="0" sz="4000" spc="-45"/>
              <a:t> </a:t>
            </a:r>
            <a:r>
              <a:rPr dirty="0" sz="4000" spc="-10"/>
              <a:t>r-squared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5676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5"/>
              <a:t> play</a:t>
            </a:r>
            <a:r>
              <a:rPr dirty="0" sz="4000" spc="-30"/>
              <a:t> </a:t>
            </a:r>
            <a:r>
              <a:rPr dirty="0" sz="4000" spc="-5"/>
              <a:t>with</a:t>
            </a:r>
            <a:r>
              <a:rPr dirty="0" sz="4000" spc="-20"/>
              <a:t> </a:t>
            </a:r>
            <a:r>
              <a:rPr dirty="0" sz="4000"/>
              <a:t>an</a:t>
            </a:r>
            <a:r>
              <a:rPr dirty="0" sz="4000" spc="-40"/>
              <a:t> </a:t>
            </a:r>
            <a:r>
              <a:rPr dirty="0" sz="4000" spc="-20"/>
              <a:t>example.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512762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FFFFFF"/>
                </a:solidFill>
              </a:rPr>
              <a:t>Polynomial</a:t>
            </a:r>
            <a:r>
              <a:rPr dirty="0" sz="4400" spc="-8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Regression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20878"/>
            <a:ext cx="5766435" cy="40335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relationships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linear.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formula: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mx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574040" marR="187325" indent="-247650">
              <a:lnSpc>
                <a:spcPct val="100000"/>
              </a:lnSpc>
              <a:spcBef>
                <a:spcPts val="320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This is a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“first 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order”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“first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degree” </a:t>
            </a:r>
            <a:r>
              <a:rPr dirty="0" sz="2600" spc="-5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polynomial,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power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x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  <a:p>
            <a:pPr marL="281305" indent="-256540">
              <a:lnSpc>
                <a:spcPts val="3354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Second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polynomial: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𝑦</a:t>
            </a:r>
            <a:r>
              <a:rPr dirty="0" sz="2800" spc="20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sz="2800" spc="14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90">
                <a:solidFill>
                  <a:srgbClr val="455F51"/>
                </a:solidFill>
                <a:latin typeface="Cambria Math"/>
                <a:cs typeface="Cambria Math"/>
              </a:rPr>
              <a:t>𝑎𝑥</a:t>
            </a:r>
            <a:r>
              <a:rPr dirty="0" baseline="27100" sz="3075" spc="13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27100" sz="3075" spc="42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endParaRPr sz="2800">
              <a:latin typeface="Cambria Math"/>
              <a:cs typeface="Cambria Math"/>
            </a:endParaRPr>
          </a:p>
          <a:p>
            <a:pPr marL="281305">
              <a:lnSpc>
                <a:spcPts val="3354"/>
              </a:lnSpc>
            </a:pPr>
            <a:r>
              <a:rPr dirty="0" sz="2800">
                <a:solidFill>
                  <a:srgbClr val="455F51"/>
                </a:solidFill>
                <a:latin typeface="Cambria Math"/>
                <a:cs typeface="Cambria Math"/>
              </a:rPr>
              <a:t>𝑏𝑥</a:t>
            </a:r>
            <a:r>
              <a:rPr dirty="0" sz="2800" spc="6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dirty="0" sz="2800" spc="-2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𝑐</a:t>
            </a:r>
            <a:endParaRPr sz="280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Third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order: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𝑦</a:t>
            </a:r>
            <a:r>
              <a:rPr dirty="0" sz="2800" spc="20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sz="2800" spc="15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85">
                <a:solidFill>
                  <a:srgbClr val="455F51"/>
                </a:solidFill>
                <a:latin typeface="Cambria Math"/>
                <a:cs typeface="Cambria Math"/>
              </a:rPr>
              <a:t>𝑎𝑥</a:t>
            </a:r>
            <a:r>
              <a:rPr dirty="0" baseline="27100" sz="3075" spc="127">
                <a:solidFill>
                  <a:srgbClr val="455F51"/>
                </a:solidFill>
                <a:latin typeface="Cambria Math"/>
                <a:cs typeface="Cambria Math"/>
              </a:rPr>
              <a:t>3</a:t>
            </a:r>
            <a:r>
              <a:rPr dirty="0" baseline="27100" sz="3075" spc="419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+ </a:t>
            </a:r>
            <a:r>
              <a:rPr dirty="0" sz="2800" spc="85">
                <a:solidFill>
                  <a:srgbClr val="455F51"/>
                </a:solidFill>
                <a:latin typeface="Cambria Math"/>
                <a:cs typeface="Cambria Math"/>
              </a:rPr>
              <a:t>𝑏𝑥</a:t>
            </a:r>
            <a:r>
              <a:rPr dirty="0" baseline="27100" sz="3075" spc="127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baseline="27100" sz="3075" spc="419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dirty="0" sz="280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𝑐𝑥</a:t>
            </a:r>
            <a:r>
              <a:rPr dirty="0" sz="2800" spc="8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dirty="0" sz="280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𝑑</a:t>
            </a:r>
            <a:endParaRPr sz="2800">
              <a:latin typeface="Cambria Math"/>
              <a:cs typeface="Cambria Math"/>
            </a:endParaRPr>
          </a:p>
          <a:p>
            <a:pPr marL="281305" marR="97790" indent="-256540">
              <a:lnSpc>
                <a:spcPct val="100000"/>
              </a:lnSpc>
              <a:spcBef>
                <a:spcPts val="27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orders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produce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complex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curves.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5831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Why</a:t>
            </a:r>
            <a:r>
              <a:rPr dirty="0" sz="4000"/>
              <a:t> </a:t>
            </a:r>
            <a:r>
              <a:rPr dirty="0" sz="4000" spc="-10"/>
              <a:t>limit </a:t>
            </a:r>
            <a:r>
              <a:rPr dirty="0" sz="4000" spc="-20"/>
              <a:t>ourselves</a:t>
            </a:r>
            <a:r>
              <a:rPr dirty="0" sz="4000" spc="5"/>
              <a:t> </a:t>
            </a:r>
            <a:r>
              <a:rPr dirty="0" sz="4000" spc="-20"/>
              <a:t>to </a:t>
            </a:r>
            <a:r>
              <a:rPr dirty="0" sz="4000" spc="-25"/>
              <a:t>straight</a:t>
            </a:r>
            <a:r>
              <a:rPr dirty="0" sz="4000" spc="-5"/>
              <a:t> </a:t>
            </a:r>
            <a:r>
              <a:rPr dirty="0" sz="4000" spc="-10"/>
              <a:t>lines?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2735579"/>
            <a:ext cx="4800599" cy="335279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325100" cy="40570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on’t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degrees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than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endParaRPr sz="2800">
              <a:latin typeface="Calibri"/>
              <a:cs typeface="Calibri"/>
            </a:endParaRPr>
          </a:p>
          <a:p>
            <a:pPr marL="268605" marR="46355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Visualize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might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really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268605" marR="25527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Visualize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accommodate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outliers?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simply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fits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 i="1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well;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not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predictor.</a:t>
            </a:r>
            <a:endParaRPr sz="2800">
              <a:latin typeface="Calibri"/>
              <a:cs typeface="Calibri"/>
            </a:endParaRPr>
          </a:p>
          <a:p>
            <a:pPr marL="268605" marR="89154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Later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we’ll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talk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principled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detect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(train/test)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8366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Beware</a:t>
            </a:r>
            <a:r>
              <a:rPr dirty="0" sz="4000" spc="-70"/>
              <a:t> </a:t>
            </a:r>
            <a:r>
              <a:rPr dirty="0" sz="4000" spc="-15"/>
              <a:t>overfitting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45656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umpy.polyfit()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4387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0"/>
              <a:t> </a:t>
            </a:r>
            <a:r>
              <a:rPr dirty="0" sz="4000" spc="-25"/>
              <a:t>play </a:t>
            </a:r>
            <a:r>
              <a:rPr dirty="0" sz="4000" spc="-5"/>
              <a:t>with</a:t>
            </a:r>
            <a:r>
              <a:rPr dirty="0" sz="4000" spc="-15"/>
              <a:t> </a:t>
            </a:r>
            <a:r>
              <a:rPr dirty="0" sz="4000"/>
              <a:t>an</a:t>
            </a:r>
            <a:r>
              <a:rPr dirty="0" sz="4000" spc="-35"/>
              <a:t> </a:t>
            </a:r>
            <a:r>
              <a:rPr dirty="0" sz="4000" spc="-25"/>
              <a:t>example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53136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>
                <a:solidFill>
                  <a:srgbClr val="FFFFFF"/>
                </a:solidFill>
              </a:rPr>
              <a:t>Multiple</a:t>
            </a:r>
            <a:r>
              <a:rPr dirty="0" sz="4400" spc="-5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Regression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4993005" cy="398462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68605" marR="210185" indent="-256540">
              <a:lnSpc>
                <a:spcPts val="3030"/>
              </a:lnSpc>
              <a:spcBef>
                <a:spcPts val="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variable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influences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interested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in?</a:t>
            </a:r>
            <a:endParaRPr sz="2800">
              <a:latin typeface="Calibri"/>
              <a:cs typeface="Calibri"/>
            </a:endParaRPr>
          </a:p>
          <a:p>
            <a:pPr algn="just" marL="268605" marR="5080" indent="-256540">
              <a:lnSpc>
                <a:spcPts val="3030"/>
              </a:lnSpc>
              <a:spcBef>
                <a:spcPts val="28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 predicting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price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car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 on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its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many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attributes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(body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style,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brand,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mileage,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etc.)</a:t>
            </a:r>
            <a:endParaRPr sz="2800">
              <a:latin typeface="Calibri"/>
              <a:cs typeface="Calibri"/>
            </a:endParaRPr>
          </a:p>
          <a:p>
            <a:pPr marL="268605" marR="274955" indent="-256540">
              <a:lnSpc>
                <a:spcPts val="303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multiple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dependent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–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things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that’s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“multivariate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regression”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1097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Multiple</a:t>
            </a:r>
            <a:r>
              <a:rPr dirty="0" sz="4000" spc="-45"/>
              <a:t> </a:t>
            </a:r>
            <a:r>
              <a:rPr dirty="0" sz="4000" spc="-20"/>
              <a:t>Regression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79" y="3342132"/>
            <a:ext cx="4584191" cy="305561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887220" cy="14198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Nu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merical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Ordinal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1694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Major</a:t>
            </a:r>
            <a:r>
              <a:rPr dirty="0" sz="4000" spc="-25"/>
              <a:t> </a:t>
            </a:r>
            <a:r>
              <a:rPr dirty="0" sz="4000" spc="-40"/>
              <a:t>Types</a:t>
            </a:r>
            <a:r>
              <a:rPr dirty="0" sz="4000" spc="-30"/>
              <a:t> </a:t>
            </a:r>
            <a:r>
              <a:rPr dirty="0" sz="4000"/>
              <a:t>of</a:t>
            </a:r>
            <a:r>
              <a:rPr dirty="0" sz="4000" spc="-25"/>
              <a:t> Data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14747"/>
            <a:ext cx="10552430" cy="35521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5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coefficients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each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5">
                <a:solidFill>
                  <a:srgbClr val="455F51"/>
                </a:solidFill>
                <a:latin typeface="Calibri"/>
                <a:cs typeface="Calibri"/>
              </a:rPr>
              <a:t>factor.</a:t>
            </a:r>
            <a:endParaRPr sz="28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30"/>
              </a:spcBef>
              <a:tabLst>
                <a:tab pos="574040" algn="l"/>
                <a:tab pos="364617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350">
                <a:solidFill>
                  <a:srgbClr val="455F51"/>
                </a:solidFill>
                <a:latin typeface="Cambria Math"/>
                <a:cs typeface="Cambria Math"/>
              </a:rPr>
              <a:t>𝑝𝑟𝑝𝑝𝑐𝑒</a:t>
            </a:r>
            <a:r>
              <a:rPr dirty="0" sz="2600" spc="21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=	𝛼</a:t>
            </a:r>
            <a:r>
              <a:rPr dirty="0" sz="2600" spc="8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+ </a:t>
            </a:r>
            <a:r>
              <a:rPr dirty="0" sz="2600" spc="-15">
                <a:solidFill>
                  <a:srgbClr val="455F51"/>
                </a:solidFill>
                <a:latin typeface="Cambria Math"/>
                <a:cs typeface="Cambria Math"/>
              </a:rPr>
              <a:t>𝛽</a:t>
            </a:r>
            <a:r>
              <a:rPr dirty="0" baseline="-16081" sz="2850" spc="-22">
                <a:solidFill>
                  <a:srgbClr val="455F51"/>
                </a:solidFill>
                <a:latin typeface="Cambria Math"/>
                <a:cs typeface="Cambria Math"/>
              </a:rPr>
              <a:t>1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mileage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dirty="0" sz="2600" spc="-10">
                <a:solidFill>
                  <a:srgbClr val="455F51"/>
                </a:solidFill>
                <a:latin typeface="Cambria Math"/>
                <a:cs typeface="Cambria Math"/>
              </a:rPr>
              <a:t>𝛽</a:t>
            </a:r>
            <a:r>
              <a:rPr dirty="0" baseline="-16081" sz="2850" spc="-15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age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mbria Math"/>
                <a:cs typeface="Cambria Math"/>
              </a:rPr>
              <a:t>𝛽</a:t>
            </a:r>
            <a:r>
              <a:rPr dirty="0" baseline="-16081" sz="2850" spc="-22">
                <a:solidFill>
                  <a:srgbClr val="455F51"/>
                </a:solidFill>
                <a:latin typeface="Cambria Math"/>
                <a:cs typeface="Cambria Math"/>
              </a:rPr>
              <a:t>3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doors</a:t>
            </a:r>
            <a:endParaRPr sz="2600">
              <a:latin typeface="Calibri"/>
              <a:cs typeface="Calibri"/>
            </a:endParaRPr>
          </a:p>
          <a:p>
            <a:pPr marL="574040" marR="619760" indent="-247650">
              <a:lnSpc>
                <a:spcPct val="100000"/>
              </a:lnSpc>
              <a:spcBef>
                <a:spcPts val="290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These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coefficients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imply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how important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factor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(if the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all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normalized!)</a:t>
            </a:r>
            <a:endParaRPr sz="26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295"/>
              </a:spcBef>
              <a:tabLst>
                <a:tab pos="574040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rid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don’t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matter!</a:t>
            </a:r>
            <a:endParaRPr sz="26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284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still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fit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endParaRPr sz="2800">
              <a:latin typeface="Calibri"/>
              <a:cs typeface="Calibri"/>
            </a:endParaRPr>
          </a:p>
          <a:p>
            <a:pPr marL="281305" marR="177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assume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themselves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dependent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other.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6043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Still</a:t>
            </a:r>
            <a:r>
              <a:rPr dirty="0" sz="4000" spc="-40"/>
              <a:t> </a:t>
            </a:r>
            <a:r>
              <a:rPr dirty="0" sz="4000" spc="-5"/>
              <a:t>uses</a:t>
            </a:r>
            <a:r>
              <a:rPr dirty="0" sz="4000" spc="-40"/>
              <a:t> </a:t>
            </a:r>
            <a:r>
              <a:rPr dirty="0" sz="4000" spc="-15"/>
              <a:t>least</a:t>
            </a:r>
            <a:r>
              <a:rPr dirty="0" sz="4000" spc="-35"/>
              <a:t> </a:t>
            </a:r>
            <a:r>
              <a:rPr dirty="0" sz="4000" spc="-10"/>
              <a:t>squares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8178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statsmodel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package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4781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5"/>
              <a:t> </a:t>
            </a:r>
            <a:r>
              <a:rPr dirty="0" sz="4000" spc="-20"/>
              <a:t>dive</a:t>
            </a:r>
            <a:r>
              <a:rPr dirty="0" sz="4000" spc="-15"/>
              <a:t> </a:t>
            </a:r>
            <a:r>
              <a:rPr dirty="0" sz="4000" spc="-25"/>
              <a:t>into</a:t>
            </a:r>
            <a:r>
              <a:rPr dirty="0" sz="4000" spc="-30"/>
              <a:t> </a:t>
            </a:r>
            <a:r>
              <a:rPr dirty="0" sz="4000"/>
              <a:t>an</a:t>
            </a:r>
            <a:r>
              <a:rPr dirty="0" sz="4000" spc="-15"/>
              <a:t> </a:t>
            </a:r>
            <a:r>
              <a:rPr dirty="0" sz="4000" spc="-20"/>
              <a:t>example.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39737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FFFFFF"/>
                </a:solidFill>
              </a:rPr>
              <a:t>Multi-Level</a:t>
            </a:r>
            <a:r>
              <a:rPr dirty="0" sz="4400" spc="-60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Models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307340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308610" algn="l"/>
              </a:tabLst>
            </a:pPr>
            <a:r>
              <a:rPr dirty="0" spc="-5"/>
              <a:t>T</a:t>
            </a:r>
            <a:r>
              <a:rPr dirty="0" spc="-5"/>
              <a:t>he</a:t>
            </a:r>
            <a:r>
              <a:rPr dirty="0"/>
              <a:t> </a:t>
            </a:r>
            <a:r>
              <a:rPr dirty="0" spc="-10"/>
              <a:t>concept</a:t>
            </a:r>
            <a:r>
              <a:rPr dirty="0" spc="30"/>
              <a:t> </a:t>
            </a:r>
            <a:r>
              <a:rPr dirty="0" spc="-10"/>
              <a:t>is</a:t>
            </a:r>
            <a:r>
              <a:rPr dirty="0" spc="15"/>
              <a:t> </a:t>
            </a:r>
            <a:r>
              <a:rPr dirty="0" spc="-10"/>
              <a:t>that</a:t>
            </a:r>
            <a:r>
              <a:rPr dirty="0" spc="5"/>
              <a:t> </a:t>
            </a:r>
            <a:r>
              <a:rPr dirty="0" spc="-5"/>
              <a:t>some</a:t>
            </a:r>
            <a:r>
              <a:rPr dirty="0" spc="20"/>
              <a:t> </a:t>
            </a:r>
            <a:r>
              <a:rPr dirty="0" spc="-25"/>
              <a:t>effects</a:t>
            </a:r>
            <a:r>
              <a:rPr dirty="0" spc="5"/>
              <a:t> </a:t>
            </a:r>
            <a:r>
              <a:rPr dirty="0" spc="-5"/>
              <a:t>happen</a:t>
            </a:r>
            <a:r>
              <a:rPr dirty="0" spc="35"/>
              <a:t> </a:t>
            </a:r>
            <a:r>
              <a:rPr dirty="0" spc="-15"/>
              <a:t>at</a:t>
            </a:r>
            <a:r>
              <a:rPr dirty="0" spc="-5"/>
              <a:t> </a:t>
            </a:r>
            <a:r>
              <a:rPr dirty="0" spc="-15"/>
              <a:t>various</a:t>
            </a:r>
            <a:r>
              <a:rPr dirty="0" spc="15"/>
              <a:t> </a:t>
            </a:r>
            <a:r>
              <a:rPr dirty="0" spc="-15"/>
              <a:t>levels.</a:t>
            </a:r>
          </a:p>
          <a:p>
            <a:pPr marL="307340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08610" algn="l"/>
              </a:tabLst>
            </a:pPr>
            <a:r>
              <a:rPr dirty="0" spc="-15"/>
              <a:t>Example:</a:t>
            </a:r>
            <a:r>
              <a:rPr dirty="0" spc="15"/>
              <a:t> </a:t>
            </a:r>
            <a:r>
              <a:rPr dirty="0" spc="-15"/>
              <a:t>your</a:t>
            </a:r>
            <a:r>
              <a:rPr dirty="0" spc="15"/>
              <a:t> </a:t>
            </a:r>
            <a:r>
              <a:rPr dirty="0" spc="-10"/>
              <a:t>health</a:t>
            </a:r>
            <a:r>
              <a:rPr dirty="0" spc="25"/>
              <a:t> </a:t>
            </a:r>
            <a:r>
              <a:rPr dirty="0" spc="-5"/>
              <a:t>depends</a:t>
            </a:r>
            <a:r>
              <a:rPr dirty="0" spc="40"/>
              <a:t> </a:t>
            </a:r>
            <a:r>
              <a:rPr dirty="0" spc="-5"/>
              <a:t>on</a:t>
            </a:r>
            <a:r>
              <a:rPr dirty="0" spc="15"/>
              <a:t> </a:t>
            </a:r>
            <a:r>
              <a:rPr dirty="0" spc="-5"/>
              <a:t>a</a:t>
            </a:r>
            <a:r>
              <a:rPr dirty="0" spc="10"/>
              <a:t> </a:t>
            </a:r>
            <a:r>
              <a:rPr dirty="0" spc="-25"/>
              <a:t>hierarchy</a:t>
            </a:r>
            <a:r>
              <a:rPr dirty="0" spc="15"/>
              <a:t> </a:t>
            </a:r>
            <a:r>
              <a:rPr dirty="0" spc="-5"/>
              <a:t>of</a:t>
            </a:r>
            <a:r>
              <a:rPr dirty="0" spc="5"/>
              <a:t> </a:t>
            </a:r>
            <a:r>
              <a:rPr dirty="0" spc="-10"/>
              <a:t>the</a:t>
            </a:r>
            <a:r>
              <a:rPr dirty="0" spc="20"/>
              <a:t> </a:t>
            </a:r>
            <a:r>
              <a:rPr dirty="0" spc="-10"/>
              <a:t>health</a:t>
            </a:r>
            <a:r>
              <a:rPr dirty="0" spc="15"/>
              <a:t> </a:t>
            </a:r>
            <a:r>
              <a:rPr dirty="0" spc="-5"/>
              <a:t>of</a:t>
            </a:r>
            <a:r>
              <a:rPr dirty="0" spc="5"/>
              <a:t> </a:t>
            </a:r>
            <a:r>
              <a:rPr dirty="0" spc="-15"/>
              <a:t>your</a:t>
            </a:r>
            <a:r>
              <a:rPr dirty="0" spc="25"/>
              <a:t> </a:t>
            </a:r>
            <a:r>
              <a:rPr dirty="0" spc="-5"/>
              <a:t>cells, </a:t>
            </a:r>
            <a:r>
              <a:rPr dirty="0" spc="-620"/>
              <a:t> </a:t>
            </a:r>
            <a:r>
              <a:rPr dirty="0" spc="-20"/>
              <a:t>organs,</a:t>
            </a:r>
            <a:r>
              <a:rPr dirty="0"/>
              <a:t> </a:t>
            </a:r>
            <a:r>
              <a:rPr dirty="0" spc="-20"/>
              <a:t>you</a:t>
            </a:r>
            <a:r>
              <a:rPr dirty="0" spc="25"/>
              <a:t> </a:t>
            </a:r>
            <a:r>
              <a:rPr dirty="0" spc="-5"/>
              <a:t>as</a:t>
            </a:r>
            <a:r>
              <a:rPr dirty="0" spc="5"/>
              <a:t> </a:t>
            </a:r>
            <a:r>
              <a:rPr dirty="0" spc="-5"/>
              <a:t>a</a:t>
            </a:r>
            <a:r>
              <a:rPr dirty="0" spc="10"/>
              <a:t> </a:t>
            </a:r>
            <a:r>
              <a:rPr dirty="0" spc="-5"/>
              <a:t>whole,</a:t>
            </a:r>
            <a:r>
              <a:rPr dirty="0"/>
              <a:t> </a:t>
            </a:r>
            <a:r>
              <a:rPr dirty="0" spc="-15"/>
              <a:t>your</a:t>
            </a:r>
            <a:r>
              <a:rPr dirty="0" spc="25"/>
              <a:t> </a:t>
            </a:r>
            <a:r>
              <a:rPr dirty="0" spc="-50"/>
              <a:t>family,</a:t>
            </a:r>
            <a:r>
              <a:rPr dirty="0" spc="30"/>
              <a:t> </a:t>
            </a:r>
            <a:r>
              <a:rPr dirty="0" spc="-15"/>
              <a:t>your</a:t>
            </a:r>
            <a:r>
              <a:rPr dirty="0" spc="15"/>
              <a:t> </a:t>
            </a:r>
            <a:r>
              <a:rPr dirty="0" spc="-50"/>
              <a:t>city,</a:t>
            </a:r>
            <a:r>
              <a:rPr dirty="0" spc="30"/>
              <a:t> </a:t>
            </a:r>
            <a:r>
              <a:rPr dirty="0" spc="-5"/>
              <a:t>and</a:t>
            </a:r>
            <a:r>
              <a:rPr dirty="0" spc="10"/>
              <a:t> </a:t>
            </a:r>
            <a:r>
              <a:rPr dirty="0" spc="-10"/>
              <a:t>the</a:t>
            </a:r>
            <a:r>
              <a:rPr dirty="0" spc="20"/>
              <a:t> </a:t>
            </a:r>
            <a:r>
              <a:rPr dirty="0" spc="-10"/>
              <a:t>world</a:t>
            </a:r>
            <a:r>
              <a:rPr dirty="0" spc="10"/>
              <a:t> </a:t>
            </a:r>
            <a:r>
              <a:rPr dirty="0" spc="-20"/>
              <a:t>you</a:t>
            </a:r>
            <a:r>
              <a:rPr dirty="0" spc="15"/>
              <a:t> </a:t>
            </a:r>
            <a:r>
              <a:rPr dirty="0" spc="-15"/>
              <a:t>live</a:t>
            </a:r>
            <a:r>
              <a:rPr dirty="0"/>
              <a:t> </a:t>
            </a:r>
            <a:r>
              <a:rPr dirty="0" spc="-10"/>
              <a:t>in.</a:t>
            </a:r>
          </a:p>
          <a:p>
            <a:pPr marL="307340" marR="3803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08610" algn="l"/>
              </a:tabLst>
            </a:pPr>
            <a:r>
              <a:rPr dirty="0" spc="-55"/>
              <a:t>Your</a:t>
            </a:r>
            <a:r>
              <a:rPr dirty="0" spc="-5"/>
              <a:t> </a:t>
            </a:r>
            <a:r>
              <a:rPr dirty="0" spc="-10"/>
              <a:t>wealth</a:t>
            </a:r>
            <a:r>
              <a:rPr dirty="0"/>
              <a:t> </a:t>
            </a:r>
            <a:r>
              <a:rPr dirty="0" spc="-10"/>
              <a:t>depends</a:t>
            </a:r>
            <a:r>
              <a:rPr dirty="0" spc="45"/>
              <a:t> </a:t>
            </a:r>
            <a:r>
              <a:rPr dirty="0" spc="-5"/>
              <a:t>on</a:t>
            </a:r>
            <a:r>
              <a:rPr dirty="0" spc="15"/>
              <a:t> </a:t>
            </a:r>
            <a:r>
              <a:rPr dirty="0" spc="-15"/>
              <a:t>your</a:t>
            </a:r>
            <a:r>
              <a:rPr dirty="0" spc="20"/>
              <a:t> </a:t>
            </a:r>
            <a:r>
              <a:rPr dirty="0" spc="-10"/>
              <a:t>own</a:t>
            </a:r>
            <a:r>
              <a:rPr dirty="0"/>
              <a:t> </a:t>
            </a:r>
            <a:r>
              <a:rPr dirty="0" spc="-10"/>
              <a:t>work,</a:t>
            </a:r>
            <a:r>
              <a:rPr dirty="0" spc="15"/>
              <a:t> </a:t>
            </a:r>
            <a:r>
              <a:rPr dirty="0" spc="-10"/>
              <a:t>what</a:t>
            </a:r>
            <a:r>
              <a:rPr dirty="0"/>
              <a:t> </a:t>
            </a:r>
            <a:r>
              <a:rPr dirty="0" spc="-15"/>
              <a:t>your</a:t>
            </a:r>
            <a:r>
              <a:rPr dirty="0" spc="25"/>
              <a:t> </a:t>
            </a:r>
            <a:r>
              <a:rPr dirty="0" spc="-15"/>
              <a:t>parents</a:t>
            </a:r>
            <a:r>
              <a:rPr dirty="0" spc="10"/>
              <a:t> </a:t>
            </a:r>
            <a:r>
              <a:rPr dirty="0" spc="-10"/>
              <a:t>did,</a:t>
            </a:r>
            <a:r>
              <a:rPr dirty="0" spc="40"/>
              <a:t> </a:t>
            </a:r>
            <a:r>
              <a:rPr dirty="0" spc="-10"/>
              <a:t>what </a:t>
            </a:r>
            <a:r>
              <a:rPr dirty="0" spc="-620"/>
              <a:t> </a:t>
            </a:r>
            <a:r>
              <a:rPr dirty="0" spc="-15"/>
              <a:t>your</a:t>
            </a:r>
            <a:r>
              <a:rPr dirty="0" spc="15"/>
              <a:t> </a:t>
            </a:r>
            <a:r>
              <a:rPr dirty="0" spc="-15"/>
              <a:t>grandparents</a:t>
            </a:r>
            <a:r>
              <a:rPr dirty="0" spc="35"/>
              <a:t> </a:t>
            </a:r>
            <a:r>
              <a:rPr dirty="0" spc="-10"/>
              <a:t>did,</a:t>
            </a:r>
            <a:r>
              <a:rPr dirty="0" spc="25"/>
              <a:t> </a:t>
            </a:r>
            <a:r>
              <a:rPr dirty="0" spc="-15"/>
              <a:t>etc.</a:t>
            </a:r>
          </a:p>
          <a:p>
            <a:pPr marL="307340" marR="1821814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08610" algn="l"/>
              </a:tabLst>
            </a:pPr>
            <a:r>
              <a:rPr dirty="0" spc="-15"/>
              <a:t>Multi-level</a:t>
            </a:r>
            <a:r>
              <a:rPr dirty="0" spc="35"/>
              <a:t> </a:t>
            </a:r>
            <a:r>
              <a:rPr dirty="0" spc="-5"/>
              <a:t>models</a:t>
            </a:r>
            <a:r>
              <a:rPr dirty="0" spc="10"/>
              <a:t> </a:t>
            </a:r>
            <a:r>
              <a:rPr dirty="0" spc="-20"/>
              <a:t>attempt</a:t>
            </a:r>
            <a:r>
              <a:rPr dirty="0"/>
              <a:t> </a:t>
            </a:r>
            <a:r>
              <a:rPr dirty="0" spc="-15"/>
              <a:t>to</a:t>
            </a:r>
            <a:r>
              <a:rPr dirty="0"/>
              <a:t> </a:t>
            </a:r>
            <a:r>
              <a:rPr dirty="0" spc="-5"/>
              <a:t>model</a:t>
            </a:r>
            <a:r>
              <a:rPr dirty="0" spc="10"/>
              <a:t> </a:t>
            </a:r>
            <a:r>
              <a:rPr dirty="0" spc="-5"/>
              <a:t>and</a:t>
            </a:r>
            <a:r>
              <a:rPr dirty="0" spc="20"/>
              <a:t> </a:t>
            </a:r>
            <a:r>
              <a:rPr dirty="0" spc="-10"/>
              <a:t>account</a:t>
            </a:r>
            <a:r>
              <a:rPr dirty="0" spc="15"/>
              <a:t> </a:t>
            </a:r>
            <a:r>
              <a:rPr dirty="0" spc="-25"/>
              <a:t>for</a:t>
            </a:r>
            <a:r>
              <a:rPr dirty="0" spc="-5"/>
              <a:t> these </a:t>
            </a:r>
            <a:r>
              <a:rPr dirty="0" spc="-620"/>
              <a:t> </a:t>
            </a:r>
            <a:r>
              <a:rPr dirty="0" spc="-10"/>
              <a:t>interdependencies.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99287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Multi-Level</a:t>
            </a:r>
            <a:r>
              <a:rPr dirty="0" sz="4000" spc="-35"/>
              <a:t> </a:t>
            </a:r>
            <a:r>
              <a:rPr dirty="0" sz="4000" spc="-5"/>
              <a:t>Models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439400" cy="3942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230504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ou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identify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affect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outcome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level.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85">
                <a:solidFill>
                  <a:srgbClr val="455F51"/>
                </a:solidFill>
                <a:latin typeface="Calibri"/>
                <a:cs typeface="Calibri"/>
              </a:rPr>
              <a:t>SAT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genetics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individual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children,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home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individual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children,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crime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neighborhood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live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quality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teachers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school,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funding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school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district,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education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policies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state.</a:t>
            </a:r>
            <a:endParaRPr sz="2800">
              <a:latin typeface="Calibri"/>
              <a:cs typeface="Calibri"/>
            </a:endParaRPr>
          </a:p>
          <a:p>
            <a:pPr marL="268605" marR="23241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affect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level.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crime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influence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home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too.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0780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Modeling</a:t>
            </a:r>
            <a:r>
              <a:rPr dirty="0" sz="4000" spc="-30"/>
              <a:t> </a:t>
            </a:r>
            <a:r>
              <a:rPr dirty="0" sz="4000" spc="-10"/>
              <a:t>multiple</a:t>
            </a:r>
            <a:r>
              <a:rPr dirty="0" sz="4000" spc="-35"/>
              <a:t> </a:t>
            </a:r>
            <a:r>
              <a:rPr dirty="0" sz="4000" spc="-20"/>
              <a:t>levels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6942455" cy="3088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0541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aware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concept,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multi-level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showed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science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job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requirements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I’ve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seen.</a:t>
            </a:r>
            <a:endParaRPr sz="2800">
              <a:latin typeface="Calibri"/>
              <a:cs typeface="Calibri"/>
            </a:endParaRPr>
          </a:p>
          <a:p>
            <a:pPr marL="268605" marR="38735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5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not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ready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yet.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advanced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statistics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modeling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courses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exist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topic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alone.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Thick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books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exist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too,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ready.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71030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Doing</a:t>
            </a:r>
            <a:r>
              <a:rPr dirty="0" sz="4000" spc="-15"/>
              <a:t> </a:t>
            </a:r>
            <a:r>
              <a:rPr dirty="0" sz="4000" spc="-5"/>
              <a:t>this</a:t>
            </a:r>
            <a:r>
              <a:rPr dirty="0" sz="4000" spc="-50"/>
              <a:t> </a:t>
            </a:r>
            <a:r>
              <a:rPr dirty="0" sz="4000" spc="-10"/>
              <a:t>is</a:t>
            </a:r>
            <a:r>
              <a:rPr dirty="0" sz="4000" spc="-25"/>
              <a:t> </a:t>
            </a:r>
            <a:r>
              <a:rPr dirty="0" sz="4000" spc="-15"/>
              <a:t>hard.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688" y="2209800"/>
            <a:ext cx="2118346" cy="324154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348" y="3913145"/>
            <a:ext cx="3616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concept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dirty="0" spc="-25"/>
              <a:t> </a:t>
            </a:r>
            <a:r>
              <a:rPr dirty="0"/>
              <a:t>and Unsupervised</a:t>
            </a:r>
            <a:r>
              <a:rPr dirty="0" spc="-20"/>
              <a:t> </a:t>
            </a:r>
            <a:r>
              <a:rPr dirty="0"/>
              <a:t>Machine</a:t>
            </a:r>
            <a:r>
              <a:rPr dirty="0" spc="-10"/>
              <a:t> </a:t>
            </a:r>
            <a:r>
              <a:rPr dirty="0"/>
              <a:t>Learning</a:t>
            </a:r>
          </a:p>
        </p:txBody>
      </p:sp>
    </p:spTree>
  </p:cSld>
  <p:clrMapOvr>
    <a:masterClrMapping/>
  </p:clrMapOvr>
  <p:transition spd="med">
    <p:fade thruBlk="0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12762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lgorithms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 learn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observational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data,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and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predictions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4864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What</a:t>
            </a:r>
            <a:r>
              <a:rPr dirty="0" sz="4000" spc="-20"/>
              <a:t> </a:t>
            </a:r>
            <a:r>
              <a:rPr dirty="0" sz="4000" spc="-10"/>
              <a:t>is</a:t>
            </a:r>
            <a:r>
              <a:rPr dirty="0" sz="4000" spc="-30"/>
              <a:t> </a:t>
            </a:r>
            <a:r>
              <a:rPr dirty="0" sz="4000" spc="-5"/>
              <a:t>machine</a:t>
            </a:r>
            <a:r>
              <a:rPr dirty="0" sz="4000" spc="-40"/>
              <a:t> </a:t>
            </a:r>
            <a:r>
              <a:rPr dirty="0" sz="4000" spc="-5"/>
              <a:t>learning?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81" y="1818132"/>
            <a:ext cx="3529408" cy="47369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10460" y="5403596"/>
            <a:ext cx="518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Calibri"/>
                <a:cs typeface="Calibri"/>
              </a:rPr>
              <a:t>Yeah,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that’s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pretty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much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what </a:t>
            </a:r>
            <a:r>
              <a:rPr dirty="0" sz="1800" spc="-10">
                <a:latin typeface="Calibri"/>
                <a:cs typeface="Calibri"/>
              </a:rPr>
              <a:t>your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own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brain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does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too.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10679430" cy="177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7493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any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“answers”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learn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from;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sense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observations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themselves.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group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(cluster)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objects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sets.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tell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you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“right”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any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object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ahead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time.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7345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Unsupervised</a:t>
            </a:r>
            <a:r>
              <a:rPr dirty="0" sz="4000" spc="-30"/>
              <a:t> </a:t>
            </a:r>
            <a:r>
              <a:rPr dirty="0" sz="4000" spc="-10"/>
              <a:t>Learning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270247"/>
            <a:ext cx="1915667" cy="14371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4744" y="4270248"/>
            <a:ext cx="1914143" cy="14371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8364" y="4264152"/>
            <a:ext cx="1586483" cy="14432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7516" y="4264152"/>
            <a:ext cx="1083563" cy="14462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75248" y="6055169"/>
            <a:ext cx="7377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Do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10">
                <a:latin typeface="Calibri"/>
                <a:cs typeface="Calibri"/>
              </a:rPr>
              <a:t>want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big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small things?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Round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 </a:t>
            </a:r>
            <a:r>
              <a:rPr dirty="0" sz="1800" spc="-5">
                <a:latin typeface="Calibri"/>
                <a:cs typeface="Calibri"/>
              </a:rPr>
              <a:t>square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things?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Red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blue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things?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Unsupervised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learning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could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give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any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those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10584180" cy="4060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nsupervised</a:t>
            </a:r>
            <a:r>
              <a:rPr dirty="0" sz="2800" spc="6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awful!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17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Maybe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looking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–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looking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3175"/>
              </a:lnSpc>
            </a:pPr>
            <a:r>
              <a:rPr dirty="0" sz="2800" spc="-15" i="1">
                <a:solidFill>
                  <a:srgbClr val="455F51"/>
                </a:solidFill>
                <a:latin typeface="Calibri"/>
                <a:cs typeface="Calibri"/>
              </a:rPr>
              <a:t>latent</a:t>
            </a:r>
            <a:r>
              <a:rPr dirty="0" sz="2800" spc="-3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68605" marR="431165" indent="-256540">
              <a:lnSpc>
                <a:spcPts val="3030"/>
              </a:lnSpc>
              <a:spcBef>
                <a:spcPts val="3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clustering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dating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site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information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455F51"/>
                </a:solidFill>
                <a:latin typeface="Calibri"/>
                <a:cs typeface="Calibri"/>
              </a:rPr>
              <a:t>behavior.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Perhaps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you’ll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groups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emerge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conform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stereotypes.</a:t>
            </a:r>
            <a:endParaRPr sz="2800">
              <a:latin typeface="Calibri"/>
              <a:cs typeface="Calibri"/>
            </a:endParaRPr>
          </a:p>
          <a:p>
            <a:pPr marL="268605" marR="26034" indent="-256540">
              <a:lnSpc>
                <a:spcPts val="303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movies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properties.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Perhaps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current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concepts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genre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outdated?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3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Analyze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text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product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descriptions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terms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carry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certain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category.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7345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Unsupervised</a:t>
            </a:r>
            <a:r>
              <a:rPr dirty="0" sz="4000" spc="-30"/>
              <a:t> </a:t>
            </a:r>
            <a:r>
              <a:rPr dirty="0" sz="4000" spc="-10"/>
              <a:t>Learning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6" y="2226055"/>
            <a:ext cx="6301105" cy="40297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68605" marR="1461770" indent="-256540">
              <a:lnSpc>
                <a:spcPts val="2590"/>
              </a:lnSpc>
              <a:spcBef>
                <a:spcPts val="42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epresents</a:t>
            </a:r>
            <a:r>
              <a:rPr dirty="0" sz="24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quantitative </a:t>
            </a:r>
            <a:r>
              <a:rPr dirty="0" sz="2400" spc="-5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measurement</a:t>
            </a:r>
            <a:endParaRPr sz="2400">
              <a:latin typeface="Calibri"/>
              <a:cs typeface="Calibri"/>
            </a:endParaRPr>
          </a:p>
          <a:p>
            <a:pPr marL="561340" marR="274320" indent="-247015">
              <a:lnSpc>
                <a:spcPts val="2380"/>
              </a:lnSpc>
              <a:spcBef>
                <a:spcPts val="315"/>
              </a:spcBef>
              <a:tabLst>
                <a:tab pos="560705" algn="l"/>
              </a:tabLst>
            </a:pPr>
            <a:r>
              <a:rPr dirty="0"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Heights</a:t>
            </a:r>
            <a:r>
              <a:rPr dirty="0" sz="22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people,</a:t>
            </a:r>
            <a:r>
              <a:rPr dirty="0" sz="22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page</a:t>
            </a:r>
            <a:r>
              <a:rPr dirty="0" sz="22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r>
              <a:rPr dirty="0" sz="22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times,</a:t>
            </a:r>
            <a:r>
              <a:rPr dirty="0" sz="22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stock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 prices, </a:t>
            </a:r>
            <a:r>
              <a:rPr dirty="0" sz="2200" spc="-48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ts val="2830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dirty="0" sz="24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60"/>
              </a:spcBef>
              <a:tabLst>
                <a:tab pos="560705" algn="l"/>
              </a:tabLst>
            </a:pPr>
            <a:r>
              <a:rPr dirty="0"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200" spc="-20">
                <a:solidFill>
                  <a:srgbClr val="455F51"/>
                </a:solidFill>
                <a:latin typeface="Calibri"/>
                <a:cs typeface="Calibri"/>
              </a:rPr>
              <a:t>Integer</a:t>
            </a:r>
            <a:r>
              <a:rPr dirty="0" sz="22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based;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dirty="0" sz="22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counts</a:t>
            </a:r>
            <a:r>
              <a:rPr dirty="0" sz="22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2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2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event.</a:t>
            </a:r>
            <a:endParaRPr sz="22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65"/>
              </a:spcBef>
              <a:tabLst>
                <a:tab pos="826135" algn="l"/>
              </a:tabLst>
            </a:pPr>
            <a:r>
              <a:rPr dirty="0" sz="2000" spc="-375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purchases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did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customer</a:t>
            </a:r>
            <a:r>
              <a:rPr dirty="0" sz="20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in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year?</a:t>
            </a:r>
            <a:endParaRPr sz="2000">
              <a:latin typeface="Calibri"/>
              <a:cs typeface="Calibri"/>
            </a:endParaRPr>
          </a:p>
          <a:p>
            <a:pPr marL="607060">
              <a:lnSpc>
                <a:spcPts val="2390"/>
              </a:lnSpc>
              <a:spcBef>
                <a:spcPts val="60"/>
              </a:spcBef>
              <a:tabLst>
                <a:tab pos="826135" algn="l"/>
              </a:tabLst>
            </a:pPr>
            <a:r>
              <a:rPr dirty="0" sz="2000" spc="-375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0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many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times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did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flip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“heads”?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ts val="2870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Continuous</a:t>
            </a:r>
            <a:r>
              <a:rPr dirty="0" sz="24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55"/>
              </a:spcBef>
              <a:tabLst>
                <a:tab pos="560705" algn="l"/>
              </a:tabLst>
            </a:pPr>
            <a:r>
              <a:rPr dirty="0"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dirty="0" sz="22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 infinite number</a:t>
            </a:r>
            <a:r>
              <a:rPr dirty="0" sz="22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200" spc="-5">
                <a:solidFill>
                  <a:srgbClr val="455F51"/>
                </a:solidFill>
                <a:latin typeface="Calibri"/>
                <a:cs typeface="Calibri"/>
              </a:rPr>
              <a:t> possible</a:t>
            </a:r>
            <a:r>
              <a:rPr dirty="0" sz="22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70"/>
              </a:spcBef>
              <a:tabLst>
                <a:tab pos="826135" algn="l"/>
              </a:tabLst>
            </a:pPr>
            <a:r>
              <a:rPr dirty="0" sz="2000" spc="-375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dirty="0" sz="20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did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it 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out?</a:t>
            </a:r>
            <a:endParaRPr sz="20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60"/>
              </a:spcBef>
              <a:tabLst>
                <a:tab pos="826135" algn="l"/>
              </a:tabLst>
            </a:pPr>
            <a:r>
              <a:rPr dirty="0" sz="2000" spc="-375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0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rain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fell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on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given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day?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1418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Numerical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12" y="1347216"/>
            <a:ext cx="4628387" cy="522731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7706995" cy="3515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422909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supervised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learning,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algorithm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“learns”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“correct”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answers.</a:t>
            </a:r>
            <a:endParaRPr sz="2800">
              <a:latin typeface="Calibri"/>
              <a:cs typeface="Calibri"/>
            </a:endParaRPr>
          </a:p>
          <a:p>
            <a:pPr marL="268605" marR="85407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model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created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predict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answer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new,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unknown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  <a:p>
            <a:pPr marL="267970" marR="5080" indent="-255904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dirty="0" sz="2800" spc="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predicting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car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prices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historical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sales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price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cars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haven’t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been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sold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before.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1763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Supervised</a:t>
            </a:r>
            <a:r>
              <a:rPr dirty="0" sz="4000" spc="-30"/>
              <a:t> </a:t>
            </a:r>
            <a:r>
              <a:rPr dirty="0" sz="4000" spc="-10"/>
              <a:t>Learning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6047" y="2909316"/>
            <a:ext cx="3288791" cy="300532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911"/>
            <a:ext cx="7674609" cy="402272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just" marL="268605" marR="268605" indent="-256540">
              <a:lnSpc>
                <a:spcPts val="3030"/>
              </a:lnSpc>
              <a:spcBef>
                <a:spcPts val="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training data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 includes the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you’re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trying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predict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don’t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guess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resulting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or not.</a:t>
            </a:r>
            <a:endParaRPr sz="2800">
              <a:latin typeface="Calibri"/>
              <a:cs typeface="Calibri"/>
            </a:endParaRPr>
          </a:p>
          <a:p>
            <a:pPr marL="268605" marR="486409" indent="-256540">
              <a:lnSpc>
                <a:spcPts val="3030"/>
              </a:lnSpc>
              <a:spcBef>
                <a:spcPts val="28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you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enough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parts: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20" i="1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 spc="1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254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7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then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800">
              <a:latin typeface="Calibri"/>
              <a:cs typeface="Calibri"/>
            </a:endParaRPr>
          </a:p>
          <a:p>
            <a:pPr marL="268605" marR="74930" indent="-256540">
              <a:lnSpc>
                <a:spcPts val="3030"/>
              </a:lnSpc>
              <a:spcBef>
                <a:spcPts val="3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(using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other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metric)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model’s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asking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set,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compare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known,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4046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Evaluating</a:t>
            </a:r>
            <a:r>
              <a:rPr dirty="0" sz="4000" spc="-35"/>
              <a:t> </a:t>
            </a:r>
            <a:r>
              <a:rPr dirty="0" sz="4000" spc="-5"/>
              <a:t>Supervised</a:t>
            </a:r>
            <a:r>
              <a:rPr dirty="0" sz="4000" spc="10"/>
              <a:t> </a:t>
            </a:r>
            <a:r>
              <a:rPr dirty="0" sz="4000" spc="-10"/>
              <a:t>Learning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8589264" y="3208020"/>
            <a:ext cx="3362325" cy="2407920"/>
            <a:chOff x="8589264" y="3208020"/>
            <a:chExt cx="3362325" cy="2407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264" y="3208020"/>
              <a:ext cx="3361944" cy="2407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9472" y="3802380"/>
              <a:ext cx="2042158" cy="1673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40" y="4415028"/>
              <a:ext cx="742187" cy="7635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8548" y="4440936"/>
              <a:ext cx="635507" cy="6568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7716" y="3948684"/>
              <a:ext cx="710182" cy="5562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3624" y="3974592"/>
              <a:ext cx="603503" cy="4495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89264" y="3208020"/>
            <a:ext cx="3362325" cy="240792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marL="860425">
              <a:lnSpc>
                <a:spcPct val="100000"/>
              </a:lnSpc>
              <a:spcBef>
                <a:spcPts val="655"/>
              </a:spcBef>
            </a:pPr>
            <a:r>
              <a:rPr dirty="0" sz="2200" spc="-5" b="1">
                <a:solidFill>
                  <a:srgbClr val="404040"/>
                </a:solidFill>
                <a:latin typeface="Calibri"/>
                <a:cs typeface="Calibri"/>
              </a:rPr>
              <a:t>Car</a:t>
            </a:r>
            <a:r>
              <a:rPr dirty="0" sz="22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404040"/>
                </a:solidFill>
                <a:latin typeface="Calibri"/>
                <a:cs typeface="Calibri"/>
              </a:rPr>
              <a:t>Sales</a:t>
            </a:r>
            <a:r>
              <a:rPr dirty="0" sz="2200" spc="-20" b="1">
                <a:solidFill>
                  <a:srgbClr val="404040"/>
                </a:solidFill>
                <a:latin typeface="Calibri"/>
                <a:cs typeface="Calibri"/>
              </a:rPr>
              <a:t> Data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Calibri"/>
              <a:cs typeface="Calibri"/>
            </a:endParaRPr>
          </a:p>
          <a:p>
            <a:pPr marL="748665" marR="2195830" indent="-116205">
              <a:lnSpc>
                <a:spcPct val="103800"/>
              </a:lnSpc>
              <a:spcBef>
                <a:spcPts val="5"/>
              </a:spcBef>
            </a:pPr>
            <a:r>
              <a:rPr dirty="0" sz="1300" spc="-10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spc="1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300" spc="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00" spc="5" b="1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dirty="0" sz="1300" spc="15" b="1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300">
              <a:latin typeface="Calibri"/>
              <a:cs typeface="Calibri"/>
            </a:endParaRPr>
          </a:p>
          <a:p>
            <a:pPr marL="1299845" marR="1627505" indent="-134620">
              <a:lnSpc>
                <a:spcPct val="103800"/>
              </a:lnSpc>
              <a:spcBef>
                <a:spcPts val="434"/>
              </a:spcBef>
            </a:pPr>
            <a:r>
              <a:rPr dirty="0" sz="1300" spc="-6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spc="-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00" spc="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00" spc="2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00" spc="2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00" spc="5" b="1">
                <a:solidFill>
                  <a:srgbClr val="FFFFFF"/>
                </a:solidFill>
                <a:latin typeface="Calibri"/>
                <a:cs typeface="Calibri"/>
              </a:rPr>
              <a:t>g 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dirty="0" sz="13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Calibri"/>
                <a:cs typeface="Calibri"/>
              </a:rPr>
              <a:t>80%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911840" y="4379976"/>
            <a:ext cx="963294" cy="520065"/>
            <a:chOff x="10911840" y="4379976"/>
            <a:chExt cx="963294" cy="520065"/>
          </a:xfrm>
        </p:grpSpPr>
        <p:sp>
          <p:nvSpPr>
            <p:cNvPr id="13" name="object 13"/>
            <p:cNvSpPr/>
            <p:nvPr/>
          </p:nvSpPr>
          <p:spPr>
            <a:xfrm>
              <a:off x="10911840" y="4379976"/>
              <a:ext cx="963294" cy="520065"/>
            </a:xfrm>
            <a:custGeom>
              <a:avLst/>
              <a:gdLst/>
              <a:ahLst/>
              <a:cxnLst/>
              <a:rect l="l" t="t" r="r" b="b"/>
              <a:pathLst>
                <a:path w="963295" h="520064">
                  <a:moveTo>
                    <a:pt x="963168" y="0"/>
                  </a:moveTo>
                  <a:lnTo>
                    <a:pt x="0" y="0"/>
                  </a:lnTo>
                  <a:lnTo>
                    <a:pt x="0" y="519684"/>
                  </a:lnTo>
                  <a:lnTo>
                    <a:pt x="963168" y="519684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F1F1F1">
                <a:alpha val="388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81944" y="4468368"/>
              <a:ext cx="82550" cy="83820"/>
            </a:xfrm>
            <a:custGeom>
              <a:avLst/>
              <a:gdLst/>
              <a:ahLst/>
              <a:cxnLst/>
              <a:rect l="l" t="t" r="r" b="b"/>
              <a:pathLst>
                <a:path w="82550" h="83820">
                  <a:moveTo>
                    <a:pt x="82296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82296" y="8381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81944" y="4727448"/>
              <a:ext cx="82550" cy="83820"/>
            </a:xfrm>
            <a:custGeom>
              <a:avLst/>
              <a:gdLst/>
              <a:ahLst/>
              <a:cxnLst/>
              <a:rect l="l" t="t" r="r" b="b"/>
              <a:pathLst>
                <a:path w="82550" h="83820">
                  <a:moveTo>
                    <a:pt x="82296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82296" y="8381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911840" y="4379976"/>
            <a:ext cx="963294" cy="52006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165"/>
              </a:spcBef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Training</a:t>
            </a:r>
            <a:r>
              <a:rPr dirty="0" sz="12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endParaRPr sz="1200">
              <a:latin typeface="Calibri"/>
              <a:cs typeface="Calibri"/>
            </a:endParaRPr>
          </a:p>
          <a:p>
            <a:pPr marL="189865">
              <a:lnSpc>
                <a:spcPct val="100000"/>
              </a:lnSpc>
              <a:spcBef>
                <a:spcPts val="605"/>
              </a:spcBef>
            </a:pP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dirty="0" sz="12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259070" cy="3515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eed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ensure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both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 large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enough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contain representatives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 all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variations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outliers in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care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endParaRPr sz="2800">
              <a:latin typeface="Calibri"/>
              <a:cs typeface="Calibri"/>
            </a:endParaRPr>
          </a:p>
          <a:p>
            <a:pPr marL="268605" marR="53467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selected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randomly</a:t>
            </a:r>
            <a:endParaRPr sz="2800">
              <a:latin typeface="Calibri"/>
              <a:cs typeface="Calibri"/>
            </a:endParaRPr>
          </a:p>
          <a:p>
            <a:pPr marL="268605" marR="26225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great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guard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 i="1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5339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75"/>
              <a:t>Train</a:t>
            </a:r>
            <a:r>
              <a:rPr dirty="0" sz="4000" spc="-15"/>
              <a:t> </a:t>
            </a:r>
            <a:r>
              <a:rPr dirty="0" sz="4000" spc="-5"/>
              <a:t>/</a:t>
            </a:r>
            <a:r>
              <a:rPr dirty="0" sz="4000" spc="-20"/>
              <a:t> </a:t>
            </a:r>
            <a:r>
              <a:rPr dirty="0" sz="4000" spc="-105"/>
              <a:t>Test</a:t>
            </a:r>
            <a:r>
              <a:rPr dirty="0" sz="4000" spc="-5"/>
              <a:t> </a:t>
            </a:r>
            <a:r>
              <a:rPr dirty="0" sz="4000" spc="-10"/>
              <a:t>in</a:t>
            </a:r>
            <a:r>
              <a:rPr dirty="0" sz="4000" spc="-20"/>
              <a:t> </a:t>
            </a:r>
            <a:r>
              <a:rPr dirty="0" sz="4000" spc="-15"/>
              <a:t>practice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2511" y="1146047"/>
            <a:ext cx="5428487" cy="542848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6087745" cy="18465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aybe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sizes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small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due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chance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look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remarkably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can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happen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1720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80"/>
              <a:t>Train/Test</a:t>
            </a:r>
            <a:r>
              <a:rPr dirty="0" sz="4000" spc="15"/>
              <a:t> </a:t>
            </a:r>
            <a:r>
              <a:rPr dirty="0" sz="4000" spc="-10"/>
              <a:t>is</a:t>
            </a:r>
            <a:r>
              <a:rPr dirty="0" sz="4000" spc="-20"/>
              <a:t> </a:t>
            </a:r>
            <a:r>
              <a:rPr dirty="0" sz="4000" spc="-5"/>
              <a:t>not</a:t>
            </a:r>
            <a:r>
              <a:rPr dirty="0" sz="4000" spc="-25"/>
              <a:t> </a:t>
            </a:r>
            <a:r>
              <a:rPr dirty="0" sz="4000" spc="-20"/>
              <a:t>Infallible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9250" y="4198247"/>
            <a:ext cx="6534137" cy="244864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394315" cy="30918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further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protect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 i="1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dirty="0" sz="2800" spc="2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dirty="0" sz="2800" i="1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 i="1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complicated.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idea: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randomly-assigned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Reserve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560705" marR="133350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remaining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K-1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segments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dirty="0" sz="2600" spc="-57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test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75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K-1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r-squared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6361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K-fold</a:t>
            </a:r>
            <a:r>
              <a:rPr dirty="0" sz="4000" spc="-45"/>
              <a:t> </a:t>
            </a:r>
            <a:r>
              <a:rPr dirty="0" sz="4000" spc="-15"/>
              <a:t>Cross</a:t>
            </a:r>
            <a:r>
              <a:rPr dirty="0" sz="4000" spc="-35"/>
              <a:t> </a:t>
            </a:r>
            <a:r>
              <a:rPr dirty="0" sz="4000" spc="-30"/>
              <a:t>Validation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77120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20"/>
              <a:t> </a:t>
            </a:r>
            <a:r>
              <a:rPr dirty="0" sz="4000" spc="-15"/>
              <a:t>go</a:t>
            </a:r>
            <a:r>
              <a:rPr dirty="0" sz="4000" spc="-20"/>
              <a:t> </a:t>
            </a:r>
            <a:r>
              <a:rPr dirty="0" sz="4000" spc="-5"/>
              <a:t>do</a:t>
            </a:r>
            <a:r>
              <a:rPr dirty="0" sz="4000" spc="-15"/>
              <a:t> </a:t>
            </a:r>
            <a:r>
              <a:rPr dirty="0" sz="4000" spc="-5"/>
              <a:t>some</a:t>
            </a:r>
            <a:r>
              <a:rPr dirty="0" sz="4000" spc="-15"/>
              <a:t> training </a:t>
            </a:r>
            <a:r>
              <a:rPr dirty="0" sz="4000" spc="-5"/>
              <a:t>and</a:t>
            </a:r>
            <a:r>
              <a:rPr dirty="0" sz="4000" spc="-15"/>
              <a:t> testing.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1935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FFFFFF"/>
                </a:solidFill>
              </a:rPr>
              <a:t>Bayesian</a:t>
            </a:r>
            <a:r>
              <a:rPr dirty="0" sz="4400" spc="-80">
                <a:solidFill>
                  <a:srgbClr val="FFFFFF"/>
                </a:solidFill>
              </a:rPr>
              <a:t> </a:t>
            </a:r>
            <a:r>
              <a:rPr dirty="0" sz="4400" spc="-5">
                <a:solidFill>
                  <a:srgbClr val="FFFFFF"/>
                </a:solidFill>
              </a:rPr>
              <a:t>Methods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230" y="2470238"/>
            <a:ext cx="758825" cy="306705"/>
          </a:xfrm>
          <a:custGeom>
            <a:avLst/>
            <a:gdLst/>
            <a:ahLst/>
            <a:cxnLst/>
            <a:rect l="l" t="t" r="r" b="b"/>
            <a:pathLst>
              <a:path w="758825" h="306705">
                <a:moveTo>
                  <a:pt x="384682" y="2260"/>
                </a:moveTo>
                <a:lnTo>
                  <a:pt x="359816" y="2260"/>
                </a:lnTo>
                <a:lnTo>
                  <a:pt x="359816" y="302767"/>
                </a:lnTo>
                <a:lnTo>
                  <a:pt x="384682" y="302767"/>
                </a:lnTo>
                <a:lnTo>
                  <a:pt x="384682" y="2260"/>
                </a:lnTo>
                <a:close/>
              </a:path>
              <a:path w="758825" h="306705">
                <a:moveTo>
                  <a:pt x="661123" y="0"/>
                </a:moveTo>
                <a:lnTo>
                  <a:pt x="656767" y="12433"/>
                </a:lnTo>
                <a:lnTo>
                  <a:pt x="674500" y="20129"/>
                </a:lnTo>
                <a:lnTo>
                  <a:pt x="689751" y="30781"/>
                </a:lnTo>
                <a:lnTo>
                  <a:pt x="720715" y="80157"/>
                </a:lnTo>
                <a:lnTo>
                  <a:pt x="729755" y="125491"/>
                </a:lnTo>
                <a:lnTo>
                  <a:pt x="730885" y="151625"/>
                </a:lnTo>
                <a:lnTo>
                  <a:pt x="729749" y="178645"/>
                </a:lnTo>
                <a:lnTo>
                  <a:pt x="720667" y="225236"/>
                </a:lnTo>
                <a:lnTo>
                  <a:pt x="702441" y="261617"/>
                </a:lnTo>
                <a:lnTo>
                  <a:pt x="657250" y="293890"/>
                </a:lnTo>
                <a:lnTo>
                  <a:pt x="661123" y="306324"/>
                </a:lnTo>
                <a:lnTo>
                  <a:pt x="702910" y="286721"/>
                </a:lnTo>
                <a:lnTo>
                  <a:pt x="733628" y="252793"/>
                </a:lnTo>
                <a:lnTo>
                  <a:pt x="752527" y="207359"/>
                </a:lnTo>
                <a:lnTo>
                  <a:pt x="758825" y="153238"/>
                </a:lnTo>
                <a:lnTo>
                  <a:pt x="757246" y="125158"/>
                </a:lnTo>
                <a:lnTo>
                  <a:pt x="744610" y="75389"/>
                </a:lnTo>
                <a:lnTo>
                  <a:pt x="719547" y="34866"/>
                </a:lnTo>
                <a:lnTo>
                  <a:pt x="683336" y="8020"/>
                </a:lnTo>
                <a:lnTo>
                  <a:pt x="661123" y="0"/>
                </a:lnTo>
                <a:close/>
              </a:path>
              <a:path w="758825" h="306705">
                <a:moveTo>
                  <a:pt x="97688" y="0"/>
                </a:moveTo>
                <a:lnTo>
                  <a:pt x="56008" y="19642"/>
                </a:lnTo>
                <a:lnTo>
                  <a:pt x="25272" y="53695"/>
                </a:lnTo>
                <a:lnTo>
                  <a:pt x="6316" y="99209"/>
                </a:lnTo>
                <a:lnTo>
                  <a:pt x="0" y="153238"/>
                </a:lnTo>
                <a:lnTo>
                  <a:pt x="1574" y="181384"/>
                </a:lnTo>
                <a:lnTo>
                  <a:pt x="14166" y="231162"/>
                </a:lnTo>
                <a:lnTo>
                  <a:pt x="39166" y="271548"/>
                </a:lnTo>
                <a:lnTo>
                  <a:pt x="75418" y="298313"/>
                </a:lnTo>
                <a:lnTo>
                  <a:pt x="97688" y="306324"/>
                </a:lnTo>
                <a:lnTo>
                  <a:pt x="101561" y="293890"/>
                </a:lnTo>
                <a:lnTo>
                  <a:pt x="84107" y="286158"/>
                </a:lnTo>
                <a:lnTo>
                  <a:pt x="69045" y="275401"/>
                </a:lnTo>
                <a:lnTo>
                  <a:pt x="46100" y="244805"/>
                </a:lnTo>
                <a:lnTo>
                  <a:pt x="32470" y="203182"/>
                </a:lnTo>
                <a:lnTo>
                  <a:pt x="27927" y="151625"/>
                </a:lnTo>
                <a:lnTo>
                  <a:pt x="29063" y="125491"/>
                </a:lnTo>
                <a:lnTo>
                  <a:pt x="38150" y="80157"/>
                </a:lnTo>
                <a:lnTo>
                  <a:pt x="56406" y="44390"/>
                </a:lnTo>
                <a:lnTo>
                  <a:pt x="102044" y="12433"/>
                </a:lnTo>
                <a:lnTo>
                  <a:pt x="97688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8068" y="2373883"/>
            <a:ext cx="116649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  <a:tab pos="619125" algn="l"/>
              </a:tabLst>
            </a:pP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	𝐴</a:t>
            </a:r>
            <a:r>
              <a:rPr dirty="0" sz="2600" spc="18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6792" y="2612135"/>
            <a:ext cx="1294130" cy="21590"/>
          </a:xfrm>
          <a:custGeom>
            <a:avLst/>
            <a:gdLst/>
            <a:ahLst/>
            <a:cxnLst/>
            <a:rect l="l" t="t" r="r" b="b"/>
            <a:pathLst>
              <a:path w="1294129" h="21589">
                <a:moveTo>
                  <a:pt x="1293876" y="0"/>
                </a:moveTo>
                <a:lnTo>
                  <a:pt x="0" y="0"/>
                </a:lnTo>
                <a:lnTo>
                  <a:pt x="0" y="21336"/>
                </a:lnTo>
                <a:lnTo>
                  <a:pt x="1293876" y="21336"/>
                </a:lnTo>
                <a:lnTo>
                  <a:pt x="129387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9503" y="2343181"/>
            <a:ext cx="321310" cy="223520"/>
          </a:xfrm>
          <a:custGeom>
            <a:avLst/>
            <a:gdLst/>
            <a:ahLst/>
            <a:cxnLst/>
            <a:rect l="l" t="t" r="r" b="b"/>
            <a:pathLst>
              <a:path w="321310" h="223519">
                <a:moveTo>
                  <a:pt x="250126" y="0"/>
                </a:moveTo>
                <a:lnTo>
                  <a:pt x="246951" y="9055"/>
                </a:lnTo>
                <a:lnTo>
                  <a:pt x="259860" y="14655"/>
                </a:lnTo>
                <a:lnTo>
                  <a:pt x="270964" y="22410"/>
                </a:lnTo>
                <a:lnTo>
                  <a:pt x="293514" y="58364"/>
                </a:lnTo>
                <a:lnTo>
                  <a:pt x="300913" y="110401"/>
                </a:lnTo>
                <a:lnTo>
                  <a:pt x="300087" y="130072"/>
                </a:lnTo>
                <a:lnTo>
                  <a:pt x="287693" y="178244"/>
                </a:lnTo>
                <a:lnTo>
                  <a:pt x="260018" y="208355"/>
                </a:lnTo>
                <a:lnTo>
                  <a:pt x="247307" y="213982"/>
                </a:lnTo>
                <a:lnTo>
                  <a:pt x="250126" y="223037"/>
                </a:lnTo>
                <a:lnTo>
                  <a:pt x="292740" y="197719"/>
                </a:lnTo>
                <a:lnTo>
                  <a:pt x="316676" y="150979"/>
                </a:lnTo>
                <a:lnTo>
                  <a:pt x="321259" y="111582"/>
                </a:lnTo>
                <a:lnTo>
                  <a:pt x="320109" y="91134"/>
                </a:lnTo>
                <a:lnTo>
                  <a:pt x="302856" y="39090"/>
                </a:lnTo>
                <a:lnTo>
                  <a:pt x="266295" y="5836"/>
                </a:lnTo>
                <a:lnTo>
                  <a:pt x="250126" y="0"/>
                </a:lnTo>
                <a:close/>
              </a:path>
              <a:path w="321310" h="223519">
                <a:moveTo>
                  <a:pt x="71132" y="0"/>
                </a:moveTo>
                <a:lnTo>
                  <a:pt x="28586" y="25381"/>
                </a:lnTo>
                <a:lnTo>
                  <a:pt x="4598" y="72236"/>
                </a:lnTo>
                <a:lnTo>
                  <a:pt x="0" y="111582"/>
                </a:lnTo>
                <a:lnTo>
                  <a:pt x="1145" y="132070"/>
                </a:lnTo>
                <a:lnTo>
                  <a:pt x="18338" y="184061"/>
                </a:lnTo>
                <a:lnTo>
                  <a:pt x="54911" y="217208"/>
                </a:lnTo>
                <a:lnTo>
                  <a:pt x="71132" y="223037"/>
                </a:lnTo>
                <a:lnTo>
                  <a:pt x="73952" y="213982"/>
                </a:lnTo>
                <a:lnTo>
                  <a:pt x="61240" y="208355"/>
                </a:lnTo>
                <a:lnTo>
                  <a:pt x="50272" y="200523"/>
                </a:lnTo>
                <a:lnTo>
                  <a:pt x="27774" y="163995"/>
                </a:lnTo>
                <a:lnTo>
                  <a:pt x="20332" y="110401"/>
                </a:lnTo>
                <a:lnTo>
                  <a:pt x="21159" y="91372"/>
                </a:lnTo>
                <a:lnTo>
                  <a:pt x="33566" y="44386"/>
                </a:lnTo>
                <a:lnTo>
                  <a:pt x="61439" y="14655"/>
                </a:lnTo>
                <a:lnTo>
                  <a:pt x="74307" y="9055"/>
                </a:lnTo>
                <a:lnTo>
                  <a:pt x="711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50431" y="2180336"/>
            <a:ext cx="171005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32051" sz="39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baseline="-32051" sz="3900" spc="179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4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1900" spc="39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50">
                <a:solidFill>
                  <a:srgbClr val="455F51"/>
                </a:solidFill>
                <a:latin typeface="Cambria Math"/>
                <a:cs typeface="Cambria Math"/>
              </a:rPr>
              <a:t>𝐴</a:t>
            </a:r>
            <a:r>
              <a:rPr dirty="0" sz="1900" spc="37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40">
                <a:solidFill>
                  <a:srgbClr val="455F51"/>
                </a:solidFill>
                <a:latin typeface="Cambria Math"/>
                <a:cs typeface="Cambria Math"/>
              </a:rPr>
              <a:t>𝑃(𝐵|𝐴)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0503" y="2702844"/>
            <a:ext cx="327660" cy="223520"/>
          </a:xfrm>
          <a:custGeom>
            <a:avLst/>
            <a:gdLst/>
            <a:ahLst/>
            <a:cxnLst/>
            <a:rect l="l" t="t" r="r" b="b"/>
            <a:pathLst>
              <a:path w="327660" h="223519">
                <a:moveTo>
                  <a:pt x="256222" y="0"/>
                </a:moveTo>
                <a:lnTo>
                  <a:pt x="253047" y="9055"/>
                </a:lnTo>
                <a:lnTo>
                  <a:pt x="265956" y="14655"/>
                </a:lnTo>
                <a:lnTo>
                  <a:pt x="277060" y="22410"/>
                </a:lnTo>
                <a:lnTo>
                  <a:pt x="299610" y="58364"/>
                </a:lnTo>
                <a:lnTo>
                  <a:pt x="307009" y="110401"/>
                </a:lnTo>
                <a:lnTo>
                  <a:pt x="306183" y="130072"/>
                </a:lnTo>
                <a:lnTo>
                  <a:pt x="293789" y="178244"/>
                </a:lnTo>
                <a:lnTo>
                  <a:pt x="266114" y="208355"/>
                </a:lnTo>
                <a:lnTo>
                  <a:pt x="253403" y="213982"/>
                </a:lnTo>
                <a:lnTo>
                  <a:pt x="256222" y="223037"/>
                </a:lnTo>
                <a:lnTo>
                  <a:pt x="298836" y="197719"/>
                </a:lnTo>
                <a:lnTo>
                  <a:pt x="322772" y="150979"/>
                </a:lnTo>
                <a:lnTo>
                  <a:pt x="327355" y="111582"/>
                </a:lnTo>
                <a:lnTo>
                  <a:pt x="326205" y="91134"/>
                </a:lnTo>
                <a:lnTo>
                  <a:pt x="308952" y="39090"/>
                </a:lnTo>
                <a:lnTo>
                  <a:pt x="272391" y="5836"/>
                </a:lnTo>
                <a:lnTo>
                  <a:pt x="256222" y="0"/>
                </a:lnTo>
                <a:close/>
              </a:path>
              <a:path w="327660" h="223519">
                <a:moveTo>
                  <a:pt x="71132" y="0"/>
                </a:moveTo>
                <a:lnTo>
                  <a:pt x="28591" y="25381"/>
                </a:lnTo>
                <a:lnTo>
                  <a:pt x="4600" y="72236"/>
                </a:lnTo>
                <a:lnTo>
                  <a:pt x="0" y="111582"/>
                </a:lnTo>
                <a:lnTo>
                  <a:pt x="1145" y="132070"/>
                </a:lnTo>
                <a:lnTo>
                  <a:pt x="18338" y="184061"/>
                </a:lnTo>
                <a:lnTo>
                  <a:pt x="54911" y="217208"/>
                </a:lnTo>
                <a:lnTo>
                  <a:pt x="71132" y="223037"/>
                </a:lnTo>
                <a:lnTo>
                  <a:pt x="73952" y="213982"/>
                </a:lnTo>
                <a:lnTo>
                  <a:pt x="61240" y="208355"/>
                </a:lnTo>
                <a:lnTo>
                  <a:pt x="50272" y="200523"/>
                </a:lnTo>
                <a:lnTo>
                  <a:pt x="27774" y="163995"/>
                </a:lnTo>
                <a:lnTo>
                  <a:pt x="20332" y="110401"/>
                </a:lnTo>
                <a:lnTo>
                  <a:pt x="21159" y="91372"/>
                </a:lnTo>
                <a:lnTo>
                  <a:pt x="33566" y="44386"/>
                </a:lnTo>
                <a:lnTo>
                  <a:pt x="61439" y="14655"/>
                </a:lnTo>
                <a:lnTo>
                  <a:pt x="74307" y="9055"/>
                </a:lnTo>
                <a:lnTo>
                  <a:pt x="711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95412" y="2629995"/>
            <a:ext cx="45085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4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1900" spc="33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35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068" y="2858516"/>
            <a:ext cx="10360660" cy="1094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indent="-256540">
              <a:lnSpc>
                <a:spcPts val="296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Let’s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6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learning!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spam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classifier.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5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Example: how would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we express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 email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being spam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if it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contains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“free”?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9230" y="4166450"/>
            <a:ext cx="1070610" cy="306705"/>
          </a:xfrm>
          <a:custGeom>
            <a:avLst/>
            <a:gdLst/>
            <a:ahLst/>
            <a:cxnLst/>
            <a:rect l="l" t="t" r="r" b="b"/>
            <a:pathLst>
              <a:path w="1070610" h="306704">
                <a:moveTo>
                  <a:pt x="1070483" y="2260"/>
                </a:moveTo>
                <a:lnTo>
                  <a:pt x="1045616" y="2260"/>
                </a:lnTo>
                <a:lnTo>
                  <a:pt x="1045616" y="302768"/>
                </a:lnTo>
                <a:lnTo>
                  <a:pt x="1070483" y="302768"/>
                </a:lnTo>
                <a:lnTo>
                  <a:pt x="1070483" y="2260"/>
                </a:lnTo>
                <a:close/>
              </a:path>
              <a:path w="1070610" h="306704">
                <a:moveTo>
                  <a:pt x="97688" y="0"/>
                </a:moveTo>
                <a:lnTo>
                  <a:pt x="56008" y="19642"/>
                </a:lnTo>
                <a:lnTo>
                  <a:pt x="25272" y="53695"/>
                </a:lnTo>
                <a:lnTo>
                  <a:pt x="6316" y="99204"/>
                </a:lnTo>
                <a:lnTo>
                  <a:pt x="0" y="153238"/>
                </a:lnTo>
                <a:lnTo>
                  <a:pt x="1574" y="181384"/>
                </a:lnTo>
                <a:lnTo>
                  <a:pt x="14166" y="231162"/>
                </a:lnTo>
                <a:lnTo>
                  <a:pt x="39166" y="271548"/>
                </a:lnTo>
                <a:lnTo>
                  <a:pt x="75418" y="298313"/>
                </a:lnTo>
                <a:lnTo>
                  <a:pt x="97688" y="306324"/>
                </a:lnTo>
                <a:lnTo>
                  <a:pt x="101561" y="293890"/>
                </a:lnTo>
                <a:lnTo>
                  <a:pt x="84107" y="286158"/>
                </a:lnTo>
                <a:lnTo>
                  <a:pt x="69045" y="275401"/>
                </a:lnTo>
                <a:lnTo>
                  <a:pt x="46100" y="244805"/>
                </a:lnTo>
                <a:lnTo>
                  <a:pt x="32470" y="203182"/>
                </a:lnTo>
                <a:lnTo>
                  <a:pt x="27927" y="151625"/>
                </a:lnTo>
                <a:lnTo>
                  <a:pt x="29063" y="125491"/>
                </a:lnTo>
                <a:lnTo>
                  <a:pt x="38150" y="80157"/>
                </a:lnTo>
                <a:lnTo>
                  <a:pt x="56406" y="44390"/>
                </a:lnTo>
                <a:lnTo>
                  <a:pt x="102044" y="12433"/>
                </a:lnTo>
                <a:lnTo>
                  <a:pt x="97688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98068" y="4070230"/>
            <a:ext cx="145351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  <a:tab pos="619125" algn="l"/>
              </a:tabLst>
            </a:pP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600">
                <a:solidFill>
                  <a:srgbClr val="455F51"/>
                </a:solidFill>
                <a:latin typeface="Cambria Math"/>
                <a:cs typeface="Cambria Math"/>
              </a:rPr>
              <a:t>𝑆𝑝𝑎𝑚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0564" y="4308347"/>
            <a:ext cx="2781300" cy="21590"/>
          </a:xfrm>
          <a:custGeom>
            <a:avLst/>
            <a:gdLst/>
            <a:ahLst/>
            <a:cxnLst/>
            <a:rect l="l" t="t" r="r" b="b"/>
            <a:pathLst>
              <a:path w="2781300" h="21589">
                <a:moveTo>
                  <a:pt x="2781300" y="0"/>
                </a:moveTo>
                <a:lnTo>
                  <a:pt x="0" y="0"/>
                </a:lnTo>
                <a:lnTo>
                  <a:pt x="0" y="21336"/>
                </a:lnTo>
                <a:lnTo>
                  <a:pt x="2781300" y="21336"/>
                </a:lnTo>
                <a:lnTo>
                  <a:pt x="27813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33276" y="4039393"/>
            <a:ext cx="822960" cy="223520"/>
          </a:xfrm>
          <a:custGeom>
            <a:avLst/>
            <a:gdLst/>
            <a:ahLst/>
            <a:cxnLst/>
            <a:rect l="l" t="t" r="r" b="b"/>
            <a:pathLst>
              <a:path w="822960" h="223520">
                <a:moveTo>
                  <a:pt x="751522" y="0"/>
                </a:moveTo>
                <a:lnTo>
                  <a:pt x="748347" y="9055"/>
                </a:lnTo>
                <a:lnTo>
                  <a:pt x="761256" y="14655"/>
                </a:lnTo>
                <a:lnTo>
                  <a:pt x="772358" y="22410"/>
                </a:lnTo>
                <a:lnTo>
                  <a:pt x="794905" y="58364"/>
                </a:lnTo>
                <a:lnTo>
                  <a:pt x="802309" y="110401"/>
                </a:lnTo>
                <a:lnTo>
                  <a:pt x="801483" y="130072"/>
                </a:lnTo>
                <a:lnTo>
                  <a:pt x="789089" y="178244"/>
                </a:lnTo>
                <a:lnTo>
                  <a:pt x="761407" y="208355"/>
                </a:lnTo>
                <a:lnTo>
                  <a:pt x="748703" y="213982"/>
                </a:lnTo>
                <a:lnTo>
                  <a:pt x="751522" y="223037"/>
                </a:lnTo>
                <a:lnTo>
                  <a:pt x="794136" y="197719"/>
                </a:lnTo>
                <a:lnTo>
                  <a:pt x="818072" y="150979"/>
                </a:lnTo>
                <a:lnTo>
                  <a:pt x="822655" y="111582"/>
                </a:lnTo>
                <a:lnTo>
                  <a:pt x="821505" y="91134"/>
                </a:lnTo>
                <a:lnTo>
                  <a:pt x="804252" y="39090"/>
                </a:lnTo>
                <a:lnTo>
                  <a:pt x="767691" y="5836"/>
                </a:lnTo>
                <a:lnTo>
                  <a:pt x="751522" y="0"/>
                </a:lnTo>
                <a:close/>
              </a:path>
              <a:path w="822960" h="223520">
                <a:moveTo>
                  <a:pt x="71132" y="0"/>
                </a:moveTo>
                <a:lnTo>
                  <a:pt x="28586" y="25381"/>
                </a:lnTo>
                <a:lnTo>
                  <a:pt x="4598" y="72236"/>
                </a:lnTo>
                <a:lnTo>
                  <a:pt x="0" y="111582"/>
                </a:lnTo>
                <a:lnTo>
                  <a:pt x="1145" y="132070"/>
                </a:lnTo>
                <a:lnTo>
                  <a:pt x="18338" y="184061"/>
                </a:lnTo>
                <a:lnTo>
                  <a:pt x="54911" y="217208"/>
                </a:lnTo>
                <a:lnTo>
                  <a:pt x="71132" y="223037"/>
                </a:lnTo>
                <a:lnTo>
                  <a:pt x="73952" y="213982"/>
                </a:lnTo>
                <a:lnTo>
                  <a:pt x="61240" y="208355"/>
                </a:lnTo>
                <a:lnTo>
                  <a:pt x="50272" y="200523"/>
                </a:lnTo>
                <a:lnTo>
                  <a:pt x="27774" y="163995"/>
                </a:lnTo>
                <a:lnTo>
                  <a:pt x="20332" y="110401"/>
                </a:lnTo>
                <a:lnTo>
                  <a:pt x="21159" y="91372"/>
                </a:lnTo>
                <a:lnTo>
                  <a:pt x="33566" y="44386"/>
                </a:lnTo>
                <a:lnTo>
                  <a:pt x="61439" y="14655"/>
                </a:lnTo>
                <a:lnTo>
                  <a:pt x="74307" y="9055"/>
                </a:lnTo>
                <a:lnTo>
                  <a:pt x="711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60442" y="4039387"/>
            <a:ext cx="725805" cy="223520"/>
          </a:xfrm>
          <a:custGeom>
            <a:avLst/>
            <a:gdLst/>
            <a:ahLst/>
            <a:cxnLst/>
            <a:rect l="l" t="t" r="r" b="b"/>
            <a:pathLst>
              <a:path w="725804" h="223520">
                <a:moveTo>
                  <a:pt x="725512" y="3175"/>
                </a:moveTo>
                <a:lnTo>
                  <a:pt x="707402" y="3175"/>
                </a:lnTo>
                <a:lnTo>
                  <a:pt x="707402" y="221983"/>
                </a:lnTo>
                <a:lnTo>
                  <a:pt x="725512" y="221983"/>
                </a:lnTo>
                <a:lnTo>
                  <a:pt x="725512" y="3175"/>
                </a:lnTo>
                <a:close/>
              </a:path>
              <a:path w="725804" h="223520">
                <a:moveTo>
                  <a:pt x="71132" y="0"/>
                </a:moveTo>
                <a:lnTo>
                  <a:pt x="28598" y="25394"/>
                </a:lnTo>
                <a:lnTo>
                  <a:pt x="4600" y="72242"/>
                </a:lnTo>
                <a:lnTo>
                  <a:pt x="0" y="111582"/>
                </a:lnTo>
                <a:lnTo>
                  <a:pt x="1147" y="132072"/>
                </a:lnTo>
                <a:lnTo>
                  <a:pt x="18351" y="184073"/>
                </a:lnTo>
                <a:lnTo>
                  <a:pt x="54916" y="217213"/>
                </a:lnTo>
                <a:lnTo>
                  <a:pt x="71132" y="223050"/>
                </a:lnTo>
                <a:lnTo>
                  <a:pt x="73964" y="213994"/>
                </a:lnTo>
                <a:lnTo>
                  <a:pt x="61253" y="208360"/>
                </a:lnTo>
                <a:lnTo>
                  <a:pt x="50284" y="200525"/>
                </a:lnTo>
                <a:lnTo>
                  <a:pt x="27782" y="163997"/>
                </a:lnTo>
                <a:lnTo>
                  <a:pt x="20345" y="110413"/>
                </a:lnTo>
                <a:lnTo>
                  <a:pt x="21171" y="91379"/>
                </a:lnTo>
                <a:lnTo>
                  <a:pt x="33566" y="44386"/>
                </a:lnTo>
                <a:lnTo>
                  <a:pt x="61446" y="14663"/>
                </a:lnTo>
                <a:lnTo>
                  <a:pt x="74307" y="9055"/>
                </a:lnTo>
                <a:lnTo>
                  <a:pt x="711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55013" y="3876547"/>
            <a:ext cx="316420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2051" sz="3900" spc="7">
                <a:solidFill>
                  <a:srgbClr val="455F51"/>
                </a:solidFill>
                <a:latin typeface="Cambria Math"/>
                <a:cs typeface="Cambria Math"/>
              </a:rPr>
              <a:t>𝐹𝑟𝑒𝑒)</a:t>
            </a:r>
            <a:r>
              <a:rPr dirty="0" baseline="-32051" sz="3900" spc="202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-32051" sz="390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baseline="-32051" sz="3900" spc="18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4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1900" spc="40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114">
                <a:solidFill>
                  <a:srgbClr val="455F51"/>
                </a:solidFill>
                <a:latin typeface="Cambria Math"/>
                <a:cs typeface="Cambria Math"/>
              </a:rPr>
              <a:t>𝑆𝑝𝑎𝑚</a:t>
            </a:r>
            <a:r>
              <a:rPr dirty="0" sz="1900" spc="40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4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1900" spc="40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70">
                <a:solidFill>
                  <a:srgbClr val="455F51"/>
                </a:solidFill>
                <a:latin typeface="Cambria Math"/>
                <a:cs typeface="Cambria Math"/>
              </a:rPr>
              <a:t>𝐹𝑟𝑒𝑒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5563" y="3966464"/>
            <a:ext cx="7899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75">
                <a:solidFill>
                  <a:srgbClr val="455F51"/>
                </a:solidFill>
                <a:latin typeface="Cambria Math"/>
                <a:cs typeface="Cambria Math"/>
              </a:rPr>
              <a:t>𝑆</a:t>
            </a:r>
            <a:r>
              <a:rPr dirty="0" sz="1900" spc="229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dirty="0" sz="1900" spc="225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dirty="0" sz="1900" spc="245">
                <a:solidFill>
                  <a:srgbClr val="455F51"/>
                </a:solidFill>
                <a:latin typeface="Cambria Math"/>
                <a:cs typeface="Cambria Math"/>
              </a:rPr>
              <a:t>𝑚</a:t>
            </a:r>
            <a:r>
              <a:rPr dirty="0" sz="1900" spc="-5">
                <a:solidFill>
                  <a:srgbClr val="455F51"/>
                </a:solidFill>
                <a:latin typeface="Cambria Math"/>
                <a:cs typeface="Cambria Math"/>
              </a:rPr>
              <a:t>)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70536" y="4399057"/>
            <a:ext cx="705485" cy="223520"/>
          </a:xfrm>
          <a:custGeom>
            <a:avLst/>
            <a:gdLst/>
            <a:ahLst/>
            <a:cxnLst/>
            <a:rect l="l" t="t" r="r" b="b"/>
            <a:pathLst>
              <a:path w="705485" h="223520">
                <a:moveTo>
                  <a:pt x="634174" y="0"/>
                </a:moveTo>
                <a:lnTo>
                  <a:pt x="630999" y="9055"/>
                </a:lnTo>
                <a:lnTo>
                  <a:pt x="643908" y="14655"/>
                </a:lnTo>
                <a:lnTo>
                  <a:pt x="655010" y="22410"/>
                </a:lnTo>
                <a:lnTo>
                  <a:pt x="677557" y="58364"/>
                </a:lnTo>
                <a:lnTo>
                  <a:pt x="684961" y="110401"/>
                </a:lnTo>
                <a:lnTo>
                  <a:pt x="684135" y="130072"/>
                </a:lnTo>
                <a:lnTo>
                  <a:pt x="671741" y="178244"/>
                </a:lnTo>
                <a:lnTo>
                  <a:pt x="644059" y="208355"/>
                </a:lnTo>
                <a:lnTo>
                  <a:pt x="631355" y="213982"/>
                </a:lnTo>
                <a:lnTo>
                  <a:pt x="634174" y="223037"/>
                </a:lnTo>
                <a:lnTo>
                  <a:pt x="676788" y="197719"/>
                </a:lnTo>
                <a:lnTo>
                  <a:pt x="700724" y="150979"/>
                </a:lnTo>
                <a:lnTo>
                  <a:pt x="705307" y="111582"/>
                </a:lnTo>
                <a:lnTo>
                  <a:pt x="704157" y="91134"/>
                </a:lnTo>
                <a:lnTo>
                  <a:pt x="686904" y="39090"/>
                </a:lnTo>
                <a:lnTo>
                  <a:pt x="650343" y="5836"/>
                </a:lnTo>
                <a:lnTo>
                  <a:pt x="634174" y="0"/>
                </a:lnTo>
                <a:close/>
              </a:path>
              <a:path w="705485" h="223520">
                <a:moveTo>
                  <a:pt x="71132" y="0"/>
                </a:moveTo>
                <a:lnTo>
                  <a:pt x="28586" y="25381"/>
                </a:lnTo>
                <a:lnTo>
                  <a:pt x="4598" y="72236"/>
                </a:lnTo>
                <a:lnTo>
                  <a:pt x="0" y="111582"/>
                </a:lnTo>
                <a:lnTo>
                  <a:pt x="1145" y="132070"/>
                </a:lnTo>
                <a:lnTo>
                  <a:pt x="18338" y="184061"/>
                </a:lnTo>
                <a:lnTo>
                  <a:pt x="54911" y="217208"/>
                </a:lnTo>
                <a:lnTo>
                  <a:pt x="71132" y="223037"/>
                </a:lnTo>
                <a:lnTo>
                  <a:pt x="73952" y="213982"/>
                </a:lnTo>
                <a:lnTo>
                  <a:pt x="61240" y="208355"/>
                </a:lnTo>
                <a:lnTo>
                  <a:pt x="50272" y="200523"/>
                </a:lnTo>
                <a:lnTo>
                  <a:pt x="27774" y="163995"/>
                </a:lnTo>
                <a:lnTo>
                  <a:pt x="20332" y="110401"/>
                </a:lnTo>
                <a:lnTo>
                  <a:pt x="21159" y="91372"/>
                </a:lnTo>
                <a:lnTo>
                  <a:pt x="33566" y="44386"/>
                </a:lnTo>
                <a:lnTo>
                  <a:pt x="61439" y="14655"/>
                </a:lnTo>
                <a:lnTo>
                  <a:pt x="74307" y="9055"/>
                </a:lnTo>
                <a:lnTo>
                  <a:pt x="711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674889" y="4326207"/>
            <a:ext cx="82613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45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dirty="0" sz="1900" spc="34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1900" spc="65">
                <a:solidFill>
                  <a:srgbClr val="455F51"/>
                </a:solidFill>
                <a:latin typeface="Cambria Math"/>
                <a:cs typeface="Cambria Math"/>
              </a:rPr>
              <a:t>𝐹𝑟𝑒𝑒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737" y="4554727"/>
            <a:ext cx="10676890" cy="176720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68605" marR="57785" indent="-256540">
              <a:lnSpc>
                <a:spcPts val="2500"/>
              </a:lnSpc>
              <a:spcBef>
                <a:spcPts val="7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numerator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the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message being spam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containing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“free”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(this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subtly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we’re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looking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for)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50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denominator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the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overall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probability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 email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containing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word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“free”.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(Equivalent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P(Free|Spam)P(Spam)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P(Free|Not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Spam)P(Not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Spam))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8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 this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ratio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%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emails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with 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“free”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are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spam.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9474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Remember </a:t>
            </a:r>
            <a:r>
              <a:rPr dirty="0" sz="4000" spc="-25"/>
              <a:t>Bayes’ </a:t>
            </a:r>
            <a:r>
              <a:rPr dirty="0" sz="4000" spc="-10"/>
              <a:t>Theorem?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7380605" cy="3088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15938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dirty="0" sz="2800" spc="-65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construct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P(Spam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|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Word)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every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(meaningful)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encounter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during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multiply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when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analyzing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email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being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spam.</a:t>
            </a:r>
            <a:endParaRPr sz="2800">
              <a:latin typeface="Calibri"/>
              <a:cs typeface="Calibri"/>
            </a:endParaRPr>
          </a:p>
          <a:p>
            <a:pPr marL="268605" marR="37973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Assumes</a:t>
            </a:r>
            <a:r>
              <a:rPr dirty="0" sz="2800" spc="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presence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independent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 one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reason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called “Naïve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5">
                <a:solidFill>
                  <a:srgbClr val="455F51"/>
                </a:solidFill>
                <a:latin typeface="Calibri"/>
                <a:cs typeface="Calibri"/>
              </a:rPr>
              <a:t>Bayes”.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67303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What</a:t>
            </a:r>
            <a:r>
              <a:rPr dirty="0" sz="4000" spc="-5"/>
              <a:t> about</a:t>
            </a:r>
            <a:r>
              <a:rPr dirty="0" sz="4000" spc="-20"/>
              <a:t> </a:t>
            </a:r>
            <a:r>
              <a:rPr dirty="0" sz="4000" spc="-5"/>
              <a:t>all</a:t>
            </a:r>
            <a:r>
              <a:rPr dirty="0" sz="4000" spc="-25"/>
              <a:t> </a:t>
            </a:r>
            <a:r>
              <a:rPr dirty="0" sz="4000" spc="-5"/>
              <a:t>the</a:t>
            </a:r>
            <a:r>
              <a:rPr dirty="0" sz="4000" spc="-20"/>
              <a:t> </a:t>
            </a:r>
            <a:r>
              <a:rPr dirty="0" sz="4000" spc="-5"/>
              <a:t>other</a:t>
            </a:r>
            <a:r>
              <a:rPr dirty="0" sz="4000" spc="-10"/>
              <a:t> </a:t>
            </a:r>
            <a:r>
              <a:rPr dirty="0" sz="4000" spc="-25"/>
              <a:t>words?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0619" y="2249423"/>
            <a:ext cx="2650235" cy="262432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9859645" cy="27457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cikit-learn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rescue!</a:t>
            </a:r>
            <a:endParaRPr sz="2800">
              <a:latin typeface="Calibri"/>
              <a:cs typeface="Calibri"/>
            </a:endParaRPr>
          </a:p>
          <a:p>
            <a:pPr marL="267970" marR="171450" indent="-255904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CountVectorizer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lets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operate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lots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once,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MultinomialNB</a:t>
            </a:r>
            <a:r>
              <a:rPr dirty="0" sz="2800" spc="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heavy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lifting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Naïve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Bayes.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known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spam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“ham”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(non-spam)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emails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So this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learning!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this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1733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Sounds</a:t>
            </a:r>
            <a:r>
              <a:rPr dirty="0" sz="4000" spc="-20"/>
              <a:t> </a:t>
            </a:r>
            <a:r>
              <a:rPr dirty="0" sz="4000" spc="-45"/>
              <a:t>like</a:t>
            </a:r>
            <a:r>
              <a:rPr dirty="0" sz="4000" spc="-10"/>
              <a:t> </a:t>
            </a:r>
            <a:r>
              <a:rPr dirty="0" sz="4000" spc="-5"/>
              <a:t>a</a:t>
            </a:r>
            <a:r>
              <a:rPr dirty="0" sz="4000" spc="-15"/>
              <a:t> </a:t>
            </a:r>
            <a:r>
              <a:rPr dirty="0" sz="4000" spc="-5"/>
              <a:t>lot</a:t>
            </a:r>
            <a:r>
              <a:rPr dirty="0" sz="4000" spc="-25"/>
              <a:t> </a:t>
            </a:r>
            <a:r>
              <a:rPr dirty="0" sz="4000" spc="-5"/>
              <a:t>of</a:t>
            </a:r>
            <a:r>
              <a:rPr dirty="0" sz="4000" spc="-15"/>
              <a:t> work.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5681"/>
            <a:ext cx="5001895" cy="2495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68605" marR="92265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ualitative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has no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inherent </a:t>
            </a:r>
            <a:r>
              <a:rPr dirty="0" sz="2000" spc="-4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dirty="0" sz="20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000">
              <a:latin typeface="Calibri"/>
              <a:cs typeface="Calibri"/>
            </a:endParaRPr>
          </a:p>
          <a:p>
            <a:pPr algn="just" marL="561340" marR="154305" indent="-247015">
              <a:lnSpc>
                <a:spcPct val="100000"/>
              </a:lnSpc>
              <a:spcBef>
                <a:spcPts val="300"/>
              </a:spcBef>
            </a:pPr>
            <a:r>
              <a:rPr dirty="0" sz="1900" spc="-5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dirty="0" sz="190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dirty="0" sz="1900" spc="-30">
                <a:solidFill>
                  <a:srgbClr val="455F51"/>
                </a:solidFill>
                <a:latin typeface="Calibri"/>
                <a:cs typeface="Calibri"/>
              </a:rPr>
              <a:t>Gender, Yes/no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(binary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data),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Race, 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State </a:t>
            </a:r>
            <a:r>
              <a:rPr dirty="0" sz="19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19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Residence, Product </a:t>
            </a:r>
            <a:r>
              <a:rPr dirty="0" sz="1900" spc="-25">
                <a:solidFill>
                  <a:srgbClr val="455F51"/>
                </a:solidFill>
                <a:latin typeface="Calibri"/>
                <a:cs typeface="Calibri"/>
              </a:rPr>
              <a:t>Category, </a:t>
            </a:r>
            <a:r>
              <a:rPr dirty="0" sz="1900" spc="-10">
                <a:solidFill>
                  <a:srgbClr val="455F51"/>
                </a:solidFill>
                <a:latin typeface="Calibri"/>
                <a:cs typeface="Calibri"/>
              </a:rPr>
              <a:t>Political </a:t>
            </a:r>
            <a:r>
              <a:rPr dirty="0" sz="1900" spc="-30">
                <a:solidFill>
                  <a:srgbClr val="455F51"/>
                </a:solidFill>
                <a:latin typeface="Calibri"/>
                <a:cs typeface="Calibri"/>
              </a:rPr>
              <a:t>Party, </a:t>
            </a:r>
            <a:r>
              <a:rPr dirty="0" sz="1900" spc="-4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1900" spc="-15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19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dirty="0" sz="2000" spc="-5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0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assign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numbers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categories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order </a:t>
            </a:r>
            <a:r>
              <a:rPr dirty="0" sz="2000" spc="-434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dirty="0" sz="20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them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 more 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compactly,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dirty="0" sz="20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0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55F51"/>
                </a:solidFill>
                <a:latin typeface="Calibri"/>
                <a:cs typeface="Calibri"/>
              </a:rPr>
              <a:t>numbers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dirty="0" sz="2000" spc="-20">
                <a:solidFill>
                  <a:srgbClr val="455F51"/>
                </a:solidFill>
                <a:latin typeface="Calibri"/>
                <a:cs typeface="Calibri"/>
              </a:rPr>
              <a:t> have</a:t>
            </a:r>
            <a:r>
              <a:rPr dirty="0" sz="20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dirty="0" sz="20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23209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Categorical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9172" y="1917160"/>
            <a:ext cx="5361554" cy="351754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442785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K-Means</a:t>
            </a:r>
            <a:r>
              <a:rPr dirty="0" sz="4400" spc="-8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Clustering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483"/>
            <a:ext cx="6257925" cy="404304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68605" marR="108585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ttempts to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split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 into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groups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closest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endParaRPr sz="2600">
              <a:latin typeface="Calibri"/>
              <a:cs typeface="Calibri"/>
            </a:endParaRPr>
          </a:p>
          <a:p>
            <a:pPr marL="268605" marR="903605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Unsupervised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positions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9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uncover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interesting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groupings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965"/>
              </a:lnSpc>
            </a:pP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behavior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dirty="0" sz="24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 do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millionaires</a:t>
            </a:r>
            <a:r>
              <a:rPr dirty="0" sz="24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live?</a:t>
            </a:r>
            <a:endParaRPr sz="2400">
              <a:latin typeface="Calibri"/>
              <a:cs typeface="Calibri"/>
            </a:endParaRPr>
          </a:p>
          <a:p>
            <a:pPr marL="561340" marR="5080" indent="-247015">
              <a:lnSpc>
                <a:spcPts val="2590"/>
              </a:lnSpc>
              <a:spcBef>
                <a:spcPts val="340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What genres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of music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/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movies </a:t>
            </a:r>
            <a:r>
              <a:rPr dirty="0" sz="2400">
                <a:solidFill>
                  <a:srgbClr val="455F51"/>
                </a:solidFill>
                <a:latin typeface="Calibri"/>
                <a:cs typeface="Calibri"/>
              </a:rPr>
              <a:t>/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etc. naturally </a:t>
            </a:r>
            <a:r>
              <a:rPr dirty="0" sz="2400" spc="-5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fall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55F51"/>
                </a:solidFill>
                <a:latin typeface="Calibri"/>
                <a:cs typeface="Calibri"/>
              </a:rPr>
              <a:t>out of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2400">
              <a:latin typeface="Calibri"/>
              <a:cs typeface="Calibri"/>
            </a:endParaRPr>
          </a:p>
          <a:p>
            <a:pPr marL="561340" marR="1454150" indent="-247015">
              <a:lnSpc>
                <a:spcPts val="2590"/>
              </a:lnSpc>
              <a:spcBef>
                <a:spcPts val="305"/>
              </a:spcBef>
              <a:tabLst>
                <a:tab pos="560705" algn="l"/>
              </a:tabLst>
            </a:pPr>
            <a:r>
              <a:rPr dirty="0"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Create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your own stereotypes 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dirty="0" sz="2400" spc="-5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455F51"/>
                </a:solidFill>
                <a:latin typeface="Calibri"/>
                <a:cs typeface="Calibri"/>
              </a:rPr>
              <a:t>demographic</a:t>
            </a:r>
            <a:r>
              <a:rPr dirty="0" sz="2400" spc="-15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0157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K-Means</a:t>
            </a:r>
            <a:r>
              <a:rPr dirty="0" sz="4000" spc="-75"/>
              <a:t> </a:t>
            </a:r>
            <a:r>
              <a:rPr dirty="0" sz="4000" spc="-15"/>
              <a:t>Clustering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3602735"/>
            <a:ext cx="1877567" cy="1618487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0874"/>
            <a:ext cx="10494645" cy="39808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ounds</a:t>
            </a:r>
            <a:r>
              <a:rPr dirty="0" sz="2800" spc="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fancy!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Wow!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Unsupervised</a:t>
            </a:r>
            <a:r>
              <a:rPr dirty="0" sz="2800" spc="6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learning!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Clusters!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Actually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works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really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Randomly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pick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(k-means)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Assign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centroid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closest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endParaRPr sz="26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Recompute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centroids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based on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average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position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centroid’s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Iterate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until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stop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changing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assignment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centroids</a:t>
            </a:r>
            <a:endParaRPr sz="2600">
              <a:latin typeface="Calibri"/>
              <a:cs typeface="Calibri"/>
            </a:endParaRPr>
          </a:p>
          <a:p>
            <a:pPr marL="268605" marR="149860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points,</a:t>
            </a:r>
            <a:r>
              <a:rPr dirty="0" sz="2800" spc="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centroid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they’re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closest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0157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K-Means</a:t>
            </a:r>
            <a:r>
              <a:rPr dirty="0" sz="4000" spc="-75"/>
              <a:t> </a:t>
            </a:r>
            <a:r>
              <a:rPr dirty="0" sz="4000" spc="-15"/>
              <a:t>Clustering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4840"/>
            <a:chOff x="0" y="0"/>
            <a:chExt cx="12192000" cy="6248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13092" y="440436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44"/>
                  </a:moveTo>
                  <a:lnTo>
                    <a:pt x="4082275" y="0"/>
                  </a:lnTo>
                  <a:lnTo>
                    <a:pt x="2044" y="0"/>
                  </a:lnTo>
                  <a:lnTo>
                    <a:pt x="0" y="2044"/>
                  </a:lnTo>
                  <a:lnTo>
                    <a:pt x="0" y="4572"/>
                  </a:lnTo>
                  <a:lnTo>
                    <a:pt x="0" y="25387"/>
                  </a:lnTo>
                  <a:lnTo>
                    <a:pt x="2044" y="27432"/>
                  </a:lnTo>
                  <a:lnTo>
                    <a:pt x="4082275" y="27432"/>
                  </a:lnTo>
                  <a:lnTo>
                    <a:pt x="4084320" y="25387"/>
                  </a:lnTo>
                  <a:lnTo>
                    <a:pt x="4084320" y="2044"/>
                  </a:lnTo>
                  <a:close/>
                </a:path>
                <a:path w="4754880" h="128270">
                  <a:moveTo>
                    <a:pt x="4754880" y="94183"/>
                  </a:moveTo>
                  <a:lnTo>
                    <a:pt x="4752149" y="91452"/>
                  </a:lnTo>
                  <a:lnTo>
                    <a:pt x="2624010" y="91452"/>
                  </a:lnTo>
                  <a:lnTo>
                    <a:pt x="2621280" y="94183"/>
                  </a:lnTo>
                  <a:lnTo>
                    <a:pt x="2621280" y="97548"/>
                  </a:lnTo>
                  <a:lnTo>
                    <a:pt x="2621280" y="125298"/>
                  </a:lnTo>
                  <a:lnTo>
                    <a:pt x="2624010" y="128028"/>
                  </a:lnTo>
                  <a:lnTo>
                    <a:pt x="4752149" y="128028"/>
                  </a:lnTo>
                  <a:lnTo>
                    <a:pt x="4754880" y="125298"/>
                  </a:lnTo>
                  <a:lnTo>
                    <a:pt x="4754880" y="941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0395"/>
            </a:xfrm>
            <a:custGeom>
              <a:avLst/>
              <a:gdLst/>
              <a:ahLst/>
              <a:cxnLst/>
              <a:rect l="l" t="t" r="r" b="b"/>
              <a:pathLst>
                <a:path w="131445" h="620395">
                  <a:moveTo>
                    <a:pt x="36563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36563" y="620268"/>
                  </a:lnTo>
                  <a:lnTo>
                    <a:pt x="36563" y="0"/>
                  </a:lnTo>
                  <a:close/>
                </a:path>
                <a:path w="131445" h="620395">
                  <a:moveTo>
                    <a:pt x="131064" y="0"/>
                  </a:moveTo>
                  <a:lnTo>
                    <a:pt x="53340" y="0"/>
                  </a:lnTo>
                  <a:lnTo>
                    <a:pt x="53340" y="620268"/>
                  </a:lnTo>
                  <a:lnTo>
                    <a:pt x="131064" y="6202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0395"/>
            </a:xfrm>
            <a:custGeom>
              <a:avLst/>
              <a:gdLst/>
              <a:ahLst/>
              <a:cxnLst/>
              <a:rect l="l" t="t" r="r" b="b"/>
              <a:pathLst>
                <a:path w="12700" h="620395">
                  <a:moveTo>
                    <a:pt x="12192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12192" y="6202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0395"/>
            </a:xfrm>
            <a:custGeom>
              <a:avLst/>
              <a:gdLst/>
              <a:ahLst/>
              <a:cxnLst/>
              <a:rect l="l" t="t" r="r" b="b"/>
              <a:pathLst>
                <a:path w="36829" h="620395">
                  <a:moveTo>
                    <a:pt x="36575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36575" y="62026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79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79" y="585215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FFFF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8290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/>
              <a:t>Graphical</a:t>
            </a:r>
            <a:r>
              <a:rPr dirty="0" sz="4000" spc="-55"/>
              <a:t> </a:t>
            </a:r>
            <a:r>
              <a:rPr dirty="0" sz="4000" spc="-25"/>
              <a:t>example</a:t>
            </a:r>
            <a:endParaRPr sz="40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2" y="3183635"/>
            <a:ext cx="1181099" cy="114299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342132" y="3183635"/>
            <a:ext cx="6057265" cy="1403985"/>
            <a:chOff x="3342132" y="3183635"/>
            <a:chExt cx="6057265" cy="140398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2132" y="3183635"/>
              <a:ext cx="1324355" cy="11429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03551" y="4390135"/>
              <a:ext cx="5389880" cy="191135"/>
            </a:xfrm>
            <a:custGeom>
              <a:avLst/>
              <a:gdLst/>
              <a:ahLst/>
              <a:cxnLst/>
              <a:rect l="l" t="t" r="r" b="b"/>
              <a:pathLst>
                <a:path w="5389880" h="191135">
                  <a:moveTo>
                    <a:pt x="5389270" y="190931"/>
                  </a:moveTo>
                  <a:lnTo>
                    <a:pt x="0" y="19093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65448" y="432663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4767" y="3183635"/>
            <a:ext cx="1324355" cy="11429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7404" y="3183635"/>
            <a:ext cx="1324355" cy="114299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081529" y="3638645"/>
            <a:ext cx="828675" cy="76200"/>
            <a:chOff x="2081529" y="3638645"/>
            <a:chExt cx="828675" cy="76200"/>
          </a:xfrm>
        </p:grpSpPr>
        <p:sp>
          <p:nvSpPr>
            <p:cNvPr id="22" name="object 22"/>
            <p:cNvSpPr/>
            <p:nvPr/>
          </p:nvSpPr>
          <p:spPr>
            <a:xfrm>
              <a:off x="2087879" y="3676601"/>
              <a:ext cx="758825" cy="8890"/>
            </a:xfrm>
            <a:custGeom>
              <a:avLst/>
              <a:gdLst/>
              <a:ahLst/>
              <a:cxnLst/>
              <a:rect l="l" t="t" r="r" b="b"/>
              <a:pathLst>
                <a:path w="758825" h="8889">
                  <a:moveTo>
                    <a:pt x="0" y="8521"/>
                  </a:moveTo>
                  <a:lnTo>
                    <a:pt x="758545" y="0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33287" y="363864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863" y="76200"/>
                  </a:lnTo>
                  <a:lnTo>
                    <a:pt x="76631" y="37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831079" y="3717033"/>
            <a:ext cx="1117600" cy="76200"/>
            <a:chOff x="4831079" y="3717033"/>
            <a:chExt cx="1117600" cy="76200"/>
          </a:xfrm>
        </p:grpSpPr>
        <p:sp>
          <p:nvSpPr>
            <p:cNvPr id="25" name="object 25"/>
            <p:cNvSpPr/>
            <p:nvPr/>
          </p:nvSpPr>
          <p:spPr>
            <a:xfrm>
              <a:off x="4831079" y="3755136"/>
              <a:ext cx="1054100" cy="0"/>
            </a:xfrm>
            <a:custGeom>
              <a:avLst/>
              <a:gdLst/>
              <a:ahLst/>
              <a:cxnLst/>
              <a:rect l="l" t="t" r="r" b="b"/>
              <a:pathLst>
                <a:path w="1054100" h="0">
                  <a:moveTo>
                    <a:pt x="0" y="0"/>
                  </a:moveTo>
                  <a:lnTo>
                    <a:pt x="1054100" y="0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872481" y="371703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7574280" y="3717033"/>
            <a:ext cx="1099185" cy="76200"/>
            <a:chOff x="7574280" y="3717033"/>
            <a:chExt cx="1099185" cy="76200"/>
          </a:xfrm>
        </p:grpSpPr>
        <p:sp>
          <p:nvSpPr>
            <p:cNvPr id="28" name="object 28"/>
            <p:cNvSpPr/>
            <p:nvPr/>
          </p:nvSpPr>
          <p:spPr>
            <a:xfrm>
              <a:off x="7574280" y="3755136"/>
              <a:ext cx="1035685" cy="0"/>
            </a:xfrm>
            <a:custGeom>
              <a:avLst/>
              <a:gdLst/>
              <a:ahLst/>
              <a:cxnLst/>
              <a:rect l="l" t="t" r="r" b="b"/>
              <a:pathLst>
                <a:path w="1035684" h="0">
                  <a:moveTo>
                    <a:pt x="0" y="0"/>
                  </a:moveTo>
                  <a:lnTo>
                    <a:pt x="1035621" y="0"/>
                  </a:lnTo>
                </a:path>
              </a:pathLst>
            </a:custGeom>
            <a:ln w="12700">
              <a:solidFill>
                <a:srgbClr val="99CA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597209" y="371703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511540" y="6261562"/>
            <a:ext cx="3219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Wikimedia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Commons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6384"/>
            <a:ext cx="10339705" cy="399542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hoosing</a:t>
            </a:r>
            <a:r>
              <a:rPr dirty="0" sz="28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endParaRPr sz="2800">
              <a:latin typeface="Calibri"/>
              <a:cs typeface="Calibri"/>
            </a:endParaRPr>
          </a:p>
          <a:p>
            <a:pPr marL="561340" marR="5969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  <a:tab pos="279336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45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increasing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	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values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until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 stop getting large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reductions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squared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error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(distances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their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centroids)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Avoiding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local</a:t>
            </a:r>
            <a:r>
              <a:rPr dirty="0" sz="28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choice of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initial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yield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it a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few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times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just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sure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initial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aren’t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wacky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Labeling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clusters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attempt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assign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any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clusters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find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It’s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dirty="0" sz="26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dig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and 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dirty="0" sz="26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determine</a:t>
            </a:r>
            <a:r>
              <a:rPr dirty="0" sz="2600" spc="-5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58102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K-Means</a:t>
            </a:r>
            <a:r>
              <a:rPr dirty="0" sz="4000" spc="-35"/>
              <a:t> </a:t>
            </a:r>
            <a:r>
              <a:rPr dirty="0" sz="4000" spc="-15"/>
              <a:t>Clustering</a:t>
            </a:r>
            <a:r>
              <a:rPr dirty="0" sz="4000" spc="-10"/>
              <a:t> Gotchas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52355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gain,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dirty="0" sz="2800" spc="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36137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/>
              <a:t>Let’s</a:t>
            </a:r>
            <a:r>
              <a:rPr dirty="0" sz="4000" spc="-40"/>
              <a:t> </a:t>
            </a:r>
            <a:r>
              <a:rPr dirty="0" sz="4000" spc="-20"/>
              <a:t>cluster</a:t>
            </a:r>
            <a:r>
              <a:rPr dirty="0" sz="4000" spc="-40"/>
              <a:t> </a:t>
            </a:r>
            <a:r>
              <a:rPr dirty="0" sz="4000" spc="-60"/>
              <a:t>stuff.</a:t>
            </a:r>
            <a:endParaRPr sz="4000"/>
          </a:p>
        </p:txBody>
      </p:sp>
    </p:spTree>
  </p:cSld>
  <p:clrMapOvr>
    <a:masterClrMapping/>
  </p:clrMapOvr>
  <p:transition spd="med">
    <p:fade thruBlk="0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180149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>
                <a:solidFill>
                  <a:srgbClr val="FFFFFF"/>
                </a:solidFill>
              </a:rPr>
              <a:t>E</a:t>
            </a:r>
            <a:r>
              <a:rPr dirty="0" sz="4400" spc="-35">
                <a:solidFill>
                  <a:srgbClr val="FFFFFF"/>
                </a:solidFill>
              </a:rPr>
              <a:t>n</a:t>
            </a:r>
            <a:r>
              <a:rPr dirty="0" sz="4400">
                <a:solidFill>
                  <a:srgbClr val="FFFFFF"/>
                </a:solidFill>
              </a:rPr>
              <a:t>t</a:t>
            </a:r>
            <a:r>
              <a:rPr dirty="0" sz="4400" spc="-75">
                <a:solidFill>
                  <a:srgbClr val="FFFFFF"/>
                </a:solidFill>
              </a:rPr>
              <a:t>r</a:t>
            </a:r>
            <a:r>
              <a:rPr dirty="0" sz="4400" spc="5">
                <a:solidFill>
                  <a:srgbClr val="FFFFFF"/>
                </a:solidFill>
              </a:rPr>
              <a:t>o</a:t>
            </a:r>
            <a:r>
              <a:rPr dirty="0" sz="4400" spc="-25">
                <a:solidFill>
                  <a:srgbClr val="FFFFFF"/>
                </a:solidFill>
              </a:rPr>
              <a:t>p</a:t>
            </a:r>
            <a:r>
              <a:rPr dirty="0" sz="4400">
                <a:solidFill>
                  <a:srgbClr val="FFFFFF"/>
                </a:solidFill>
              </a:rPr>
              <a:t>y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59583"/>
            <a:ext cx="7246620" cy="3926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25019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set’s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disorder</a:t>
            </a:r>
            <a:r>
              <a:rPr dirty="0" sz="2800" spc="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dirty="0" sz="2800" spc="-6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is.</a:t>
            </a:r>
            <a:endParaRPr sz="2800">
              <a:latin typeface="Calibri"/>
              <a:cs typeface="Calibri"/>
            </a:endParaRPr>
          </a:p>
          <a:p>
            <a:pPr marL="268605" marR="30480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classify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classes </a:t>
            </a:r>
            <a:r>
              <a:rPr dirty="0" sz="2800" spc="-6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(example: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animal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dirty="0" sz="2800" spc="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species)</a:t>
            </a:r>
            <a:endParaRPr sz="2800">
              <a:latin typeface="Calibri"/>
              <a:cs typeface="Calibri"/>
            </a:endParaRPr>
          </a:p>
          <a:p>
            <a:pPr marL="561340" marR="5080" indent="-247015">
              <a:lnSpc>
                <a:spcPct val="100000"/>
              </a:lnSpc>
              <a:spcBef>
                <a:spcPts val="32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dirty="0" sz="2600" spc="-3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0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classes</a:t>
            </a:r>
            <a:r>
              <a:rPr dirty="0" sz="2600" spc="-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dirty="0" sz="2600" spc="-57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455F51"/>
                </a:solidFill>
                <a:latin typeface="Calibri"/>
                <a:cs typeface="Calibri"/>
              </a:rPr>
              <a:t>(everyone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iguana)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0705" algn="l"/>
              </a:tabLst>
            </a:pPr>
            <a:r>
              <a:rPr dirty="0"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dirty="0" sz="2600" spc="-3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dirty="0" sz="26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455F51"/>
                </a:solidFill>
                <a:latin typeface="Calibri"/>
                <a:cs typeface="Calibri"/>
              </a:rPr>
              <a:t>they’re</a:t>
            </a:r>
            <a:r>
              <a:rPr dirty="0" sz="2600" spc="-2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dirty="0" sz="2600" spc="-2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Again,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concept.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16370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Entropy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5256" y="3087624"/>
            <a:ext cx="3314699" cy="2485643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7757" y="2363119"/>
            <a:ext cx="427990" cy="328930"/>
          </a:xfrm>
          <a:custGeom>
            <a:avLst/>
            <a:gdLst/>
            <a:ahLst/>
            <a:cxnLst/>
            <a:rect l="l" t="t" r="r" b="b"/>
            <a:pathLst>
              <a:path w="427989" h="328930">
                <a:moveTo>
                  <a:pt x="322961" y="0"/>
                </a:moveTo>
                <a:lnTo>
                  <a:pt x="318274" y="13347"/>
                </a:lnTo>
                <a:lnTo>
                  <a:pt x="337315" y="21612"/>
                </a:lnTo>
                <a:lnTo>
                  <a:pt x="353690" y="33053"/>
                </a:lnTo>
                <a:lnTo>
                  <a:pt x="378447" y="65455"/>
                </a:lnTo>
                <a:lnTo>
                  <a:pt x="393009" y="109167"/>
                </a:lnTo>
                <a:lnTo>
                  <a:pt x="397865" y="162814"/>
                </a:lnTo>
                <a:lnTo>
                  <a:pt x="396646" y="191819"/>
                </a:lnTo>
                <a:lnTo>
                  <a:pt x="386892" y="241839"/>
                </a:lnTo>
                <a:lnTo>
                  <a:pt x="367321" y="280904"/>
                </a:lnTo>
                <a:lnTo>
                  <a:pt x="337540" y="307255"/>
                </a:lnTo>
                <a:lnTo>
                  <a:pt x="318795" y="315556"/>
                </a:lnTo>
                <a:lnTo>
                  <a:pt x="322961" y="328904"/>
                </a:lnTo>
                <a:lnTo>
                  <a:pt x="367825" y="307867"/>
                </a:lnTo>
                <a:lnTo>
                  <a:pt x="400812" y="271437"/>
                </a:lnTo>
                <a:lnTo>
                  <a:pt x="421100" y="222646"/>
                </a:lnTo>
                <a:lnTo>
                  <a:pt x="427863" y="164541"/>
                </a:lnTo>
                <a:lnTo>
                  <a:pt x="426165" y="134387"/>
                </a:lnTo>
                <a:lnTo>
                  <a:pt x="412593" y="80941"/>
                </a:lnTo>
                <a:lnTo>
                  <a:pt x="385690" y="37433"/>
                </a:lnTo>
                <a:lnTo>
                  <a:pt x="346809" y="8610"/>
                </a:lnTo>
                <a:lnTo>
                  <a:pt x="322961" y="0"/>
                </a:lnTo>
                <a:close/>
              </a:path>
              <a:path w="427989" h="328930">
                <a:moveTo>
                  <a:pt x="104902" y="0"/>
                </a:moveTo>
                <a:lnTo>
                  <a:pt x="60144" y="21088"/>
                </a:lnTo>
                <a:lnTo>
                  <a:pt x="27139" y="57645"/>
                </a:lnTo>
                <a:lnTo>
                  <a:pt x="6783" y="106521"/>
                </a:lnTo>
                <a:lnTo>
                  <a:pt x="0" y="164541"/>
                </a:lnTo>
                <a:lnTo>
                  <a:pt x="1690" y="194759"/>
                </a:lnTo>
                <a:lnTo>
                  <a:pt x="15216" y="248205"/>
                </a:lnTo>
                <a:lnTo>
                  <a:pt x="42060" y="291574"/>
                </a:lnTo>
                <a:lnTo>
                  <a:pt x="80984" y="320311"/>
                </a:lnTo>
                <a:lnTo>
                  <a:pt x="104902" y="328904"/>
                </a:lnTo>
                <a:lnTo>
                  <a:pt x="109054" y="315556"/>
                </a:lnTo>
                <a:lnTo>
                  <a:pt x="90316" y="307255"/>
                </a:lnTo>
                <a:lnTo>
                  <a:pt x="74145" y="295705"/>
                </a:lnTo>
                <a:lnTo>
                  <a:pt x="49504" y="262851"/>
                </a:lnTo>
                <a:lnTo>
                  <a:pt x="34874" y="218162"/>
                </a:lnTo>
                <a:lnTo>
                  <a:pt x="29997" y="162814"/>
                </a:lnTo>
                <a:lnTo>
                  <a:pt x="31216" y="134748"/>
                </a:lnTo>
                <a:lnTo>
                  <a:pt x="40970" y="86070"/>
                </a:lnTo>
                <a:lnTo>
                  <a:pt x="60574" y="47668"/>
                </a:lnTo>
                <a:lnTo>
                  <a:pt x="90611" y="21612"/>
                </a:lnTo>
                <a:lnTo>
                  <a:pt x="109575" y="13347"/>
                </a:lnTo>
                <a:lnTo>
                  <a:pt x="10490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5302" y="2222398"/>
            <a:ext cx="9252585" cy="141859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  <a:tab pos="698500" algn="l"/>
                <a:tab pos="1141095" algn="l"/>
                <a:tab pos="3373120" algn="l"/>
              </a:tabLst>
            </a:pP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𝐻</a:t>
            </a:r>
            <a:r>
              <a:rPr dirty="0" sz="28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𝑆</a:t>
            </a:r>
            <a:r>
              <a:rPr dirty="0" sz="28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dirty="0" sz="2800" spc="14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mbria Math"/>
                <a:cs typeface="Cambria Math"/>
              </a:rPr>
              <a:t>−</a:t>
            </a:r>
            <a:r>
              <a:rPr dirty="0" sz="2800" spc="-15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dirty="0" baseline="-16260" sz="3075" spc="67">
                <a:solidFill>
                  <a:srgbClr val="455F51"/>
                </a:solidFill>
                <a:latin typeface="Cambria Math"/>
                <a:cs typeface="Cambria Math"/>
              </a:rPr>
              <a:t>1</a:t>
            </a:r>
            <a:r>
              <a:rPr dirty="0" baseline="-16260" sz="3075" spc="19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mbria Math"/>
                <a:cs typeface="Cambria Math"/>
              </a:rPr>
              <a:t>l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n</a:t>
            </a:r>
            <a:r>
              <a:rPr dirty="0" sz="2800" spc="-14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5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dirty="0" baseline="-16260" sz="3075" spc="67">
                <a:solidFill>
                  <a:srgbClr val="455F51"/>
                </a:solidFill>
                <a:latin typeface="Cambria Math"/>
                <a:cs typeface="Cambria Math"/>
              </a:rPr>
              <a:t>1</a:t>
            </a:r>
            <a:r>
              <a:rPr dirty="0" baseline="-16260" sz="307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baseline="-16260" sz="3075" spc="-24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−</a:t>
            </a:r>
            <a:r>
              <a:rPr dirty="0" sz="280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⋯</a:t>
            </a:r>
            <a:r>
              <a:rPr dirty="0" sz="2800" spc="-14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−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14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dirty="0" baseline="-16260" sz="3075" spc="382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dirty="0" baseline="-16260" sz="3075" spc="247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mbria Math"/>
                <a:cs typeface="Cambria Math"/>
              </a:rPr>
              <a:t>l</a:t>
            </a:r>
            <a:r>
              <a:rPr dirty="0" sz="2800" spc="-5">
                <a:solidFill>
                  <a:srgbClr val="455F51"/>
                </a:solidFill>
                <a:latin typeface="Cambria Math"/>
                <a:cs typeface="Cambria Math"/>
              </a:rPr>
              <a:t>n</a:t>
            </a:r>
            <a:r>
              <a:rPr dirty="0" sz="2800" spc="-14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14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dirty="0" baseline="-16260" sz="3075" spc="382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endParaRPr baseline="-16260" sz="3075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535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dirty="0" baseline="-16260" sz="3075" spc="-802">
                <a:solidFill>
                  <a:srgbClr val="455F51"/>
                </a:solidFill>
                <a:latin typeface="Cambria Math"/>
                <a:cs typeface="Cambria Math"/>
              </a:rPr>
              <a:t>𝑣𝑣</a:t>
            </a:r>
            <a:r>
              <a:rPr dirty="0" baseline="-16260" sz="3075" spc="555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represents</a:t>
            </a:r>
            <a:r>
              <a:rPr dirty="0" sz="2800" spc="4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proportion</a:t>
            </a:r>
            <a:r>
              <a:rPr dirty="0" sz="2800" spc="5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dirty="0" sz="2800" spc="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dirty="0" sz="2800" spc="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labeled</a:t>
            </a:r>
            <a:r>
              <a:rPr dirty="0" sz="2800" spc="1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455F51"/>
                </a:solidFill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dirty="0" sz="2800" spc="-2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term looks</a:t>
            </a:r>
            <a:r>
              <a:rPr dirty="0" sz="280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dirty="0" sz="2800" spc="-15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455F51"/>
                </a:solidFill>
                <a:latin typeface="Calibri"/>
                <a:cs typeface="Calibri"/>
              </a:rPr>
              <a:t>this: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96"/>
            <a:ext cx="402780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Computing</a:t>
            </a:r>
            <a:r>
              <a:rPr dirty="0" sz="4000" spc="-35"/>
              <a:t> </a:t>
            </a:r>
            <a:r>
              <a:rPr dirty="0" sz="4000" spc="-25"/>
              <a:t>entropy</a:t>
            </a:r>
            <a:endParaRPr sz="4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59" y="3616451"/>
            <a:ext cx="2857499" cy="2857499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6356"/>
            <a:ext cx="32791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Decision</a:t>
            </a:r>
            <a:r>
              <a:rPr dirty="0" sz="4400" spc="-85">
                <a:solidFill>
                  <a:srgbClr val="FFFFFF"/>
                </a:solidFill>
              </a:rPr>
              <a:t> </a:t>
            </a:r>
            <a:r>
              <a:rPr dirty="0" sz="4400" spc="-65">
                <a:solidFill>
                  <a:srgbClr val="FFFFFF"/>
                </a:solidFill>
              </a:rPr>
              <a:t>Trees</a:t>
            </a:r>
            <a:endParaRPr sz="4400"/>
          </a:p>
        </p:txBody>
      </p:sp>
    </p:spTree>
  </p:cSld>
  <p:clrMapOvr>
    <a:masterClrMapping/>
  </p:clrMapOvr>
  <p:transition spd="med">
    <p:fade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2023-10-23T20:44:17Z</dcterms:created>
  <dcterms:modified xsi:type="dcterms:W3CDTF">2023-10-23T20:44:17Z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2023-10-23T00:00:00Z</vt:filetime>
  </property>
</Properties>
</file>